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4"/>
  </p:sldMasterIdLst>
  <p:notesMasterIdLst>
    <p:notesMasterId r:id="rId42"/>
  </p:notesMasterIdLst>
  <p:sldIdLst>
    <p:sldId id="419" r:id="rId5"/>
    <p:sldId id="380" r:id="rId6"/>
    <p:sldId id="290" r:id="rId7"/>
    <p:sldId id="388" r:id="rId8"/>
    <p:sldId id="344" r:id="rId9"/>
    <p:sldId id="342" r:id="rId10"/>
    <p:sldId id="299" r:id="rId11"/>
    <p:sldId id="298" r:id="rId12"/>
    <p:sldId id="362" r:id="rId13"/>
    <p:sldId id="352" r:id="rId14"/>
    <p:sldId id="414" r:id="rId15"/>
    <p:sldId id="407" r:id="rId16"/>
    <p:sldId id="358" r:id="rId17"/>
    <p:sldId id="399" r:id="rId18"/>
    <p:sldId id="373" r:id="rId19"/>
    <p:sldId id="417" r:id="rId20"/>
    <p:sldId id="416" r:id="rId21"/>
    <p:sldId id="418" r:id="rId22"/>
    <p:sldId id="403" r:id="rId23"/>
    <p:sldId id="411" r:id="rId24"/>
    <p:sldId id="431" r:id="rId25"/>
    <p:sldId id="438" r:id="rId26"/>
    <p:sldId id="440" r:id="rId27"/>
    <p:sldId id="391" r:id="rId28"/>
    <p:sldId id="395" r:id="rId29"/>
    <p:sldId id="432" r:id="rId30"/>
    <p:sldId id="435" r:id="rId31"/>
    <p:sldId id="433" r:id="rId32"/>
    <p:sldId id="434" r:id="rId33"/>
    <p:sldId id="401" r:id="rId34"/>
    <p:sldId id="425" r:id="rId35"/>
    <p:sldId id="428" r:id="rId36"/>
    <p:sldId id="426" r:id="rId37"/>
    <p:sldId id="429" r:id="rId38"/>
    <p:sldId id="427" r:id="rId39"/>
    <p:sldId id="430" r:id="rId40"/>
    <p:sldId id="306" r:id="rId41"/>
  </p:sldIdLst>
  <p:sldSz cx="9144000" cy="5143500" type="screen16x9"/>
  <p:notesSz cx="6797675" cy="9872663"/>
  <p:defaultTex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enbergh, Age" initials="LA" lastIdx="7" clrIdx="0">
    <p:extLst/>
  </p:cmAuthor>
  <p:cmAuthor id="2" name="Peters, Guido" initials="PG" lastIdx="31" clrIdx="1">
    <p:extLst/>
  </p:cmAuthor>
  <p:cmAuthor id="3" name="Swinkels-Verstappen, Marieke" initials="SM" lastIdx="3"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3" autoAdjust="0"/>
    <p:restoredTop sz="69988" autoAdjust="0"/>
  </p:normalViewPr>
  <p:slideViewPr>
    <p:cSldViewPr snapToGrid="0">
      <p:cViewPr varScale="1">
        <p:scale>
          <a:sx n="113" d="100"/>
          <a:sy n="113" d="100"/>
        </p:scale>
        <p:origin x="612" y="90"/>
      </p:cViewPr>
      <p:guideLst/>
    </p:cSldViewPr>
  </p:slideViewPr>
  <p:notesTextViewPr>
    <p:cViewPr>
      <p:scale>
        <a:sx n="1" d="1"/>
        <a:sy n="1" d="1"/>
      </p:scale>
      <p:origin x="0" y="0"/>
    </p:cViewPr>
  </p:notesTextViewPr>
  <p:sorterViewPr>
    <p:cViewPr>
      <p:scale>
        <a:sx n="100" d="100"/>
        <a:sy n="100" d="100"/>
      </p:scale>
      <p:origin x="0" y="-7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97EA739B-96DB-4E43-BF4C-E8A6301EDDFD}" type="datetimeFigureOut">
              <a:rPr lang="nl-NL" smtClean="0"/>
              <a:t>09-04-2019</a:t>
            </a:fld>
            <a:endParaRPr lang="nl-NL"/>
          </a:p>
        </p:txBody>
      </p:sp>
      <p:sp>
        <p:nvSpPr>
          <p:cNvPr id="4" name="Slide Image Placeholder 3"/>
          <p:cNvSpPr>
            <a:spLocks noGrp="1" noRot="1" noChangeAspect="1"/>
          </p:cNvSpPr>
          <p:nvPr>
            <p:ph type="sldImg" idx="2"/>
          </p:nvPr>
        </p:nvSpPr>
        <p:spPr>
          <a:xfrm>
            <a:off x="436563" y="1233488"/>
            <a:ext cx="5924550" cy="3332162"/>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79768" y="4751220"/>
            <a:ext cx="543814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17057DFF-E35C-CA4E-9EBA-909BBD3709D2}" type="slidenum">
              <a:rPr lang="nl-NL" smtClean="0"/>
              <a:t>‹nr.›</a:t>
            </a:fld>
            <a:endParaRPr lang="nl-NL"/>
          </a:p>
        </p:txBody>
      </p:sp>
    </p:spTree>
    <p:extLst>
      <p:ext uri="{BB962C8B-B14F-4D97-AF65-F5344CB8AC3E}">
        <p14:creationId xmlns:p14="http://schemas.microsoft.com/office/powerpoint/2010/main" val="813049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a:t>
            </a:fld>
            <a:endParaRPr lang="nl-NL"/>
          </a:p>
        </p:txBody>
      </p:sp>
    </p:spTree>
    <p:extLst>
      <p:ext uri="{BB962C8B-B14F-4D97-AF65-F5344CB8AC3E}">
        <p14:creationId xmlns:p14="http://schemas.microsoft.com/office/powerpoint/2010/main" val="4179277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Welkomstwoord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 starten met een filmpje, gaat over onze gebiedsontwikkeling Noorderhaven in Zutphen, waar we het voormalige Reesinkterrein transformeren naar een aantrekkelijk woongebied. Met behoud van kenmerkende details en hergebruik van gebouwen uit de periode van handel en nijverheid krijgt dit gebied een nieuwe, eigentijdse invulling.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2</a:t>
            </a:fld>
            <a:endParaRPr lang="nl-NL"/>
          </a:p>
        </p:txBody>
      </p:sp>
    </p:spTree>
    <p:extLst>
      <p:ext uri="{BB962C8B-B14F-4D97-AF65-F5344CB8AC3E}">
        <p14:creationId xmlns:p14="http://schemas.microsoft.com/office/powerpoint/2010/main" val="2682764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t>
            </a:r>
          </a:p>
          <a:p>
            <a:r>
              <a:rPr lang="nl-NL" dirty="0"/>
              <a:t>Ons resultaat is nog niet in grote getallen uit te drukken, maar:</a:t>
            </a:r>
          </a:p>
          <a:p>
            <a:r>
              <a:rPr lang="nl-NL" dirty="0"/>
              <a:t>in 2018 hebben we </a:t>
            </a:r>
            <a:r>
              <a:rPr lang="nl-NL" b="1" dirty="0"/>
              <a:t>op eigen kracht</a:t>
            </a:r>
            <a:r>
              <a:rPr lang="nl-NL" dirty="0"/>
              <a:t>, en met </a:t>
            </a:r>
            <a:r>
              <a:rPr lang="nl-NL" b="1" dirty="0"/>
              <a:t>bijdrage van alle bedrijfsstromen</a:t>
            </a:r>
            <a:r>
              <a:rPr lang="nl-NL" dirty="0"/>
              <a:t>, een positief resultaat neergezet.</a:t>
            </a:r>
          </a:p>
          <a:p>
            <a:r>
              <a:rPr lang="nl-NL" dirty="0"/>
              <a:t>Dus op basis van onze operationele business, en niet uit boekwinsten n.a.v. de verkoop van buitenlandse bedrijfsonderdelen, zoals het jaar daarvoor. </a:t>
            </a:r>
          </a:p>
          <a:p>
            <a:r>
              <a:rPr lang="nl-NL" dirty="0"/>
              <a:t>Daar ben ik best trots op.</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i="0"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a:t>
            </a:fld>
            <a:endParaRPr lang="nl-NL"/>
          </a:p>
        </p:txBody>
      </p:sp>
    </p:spTree>
    <p:extLst>
      <p:ext uri="{BB962C8B-B14F-4D97-AF65-F5344CB8AC3E}">
        <p14:creationId xmlns:p14="http://schemas.microsoft.com/office/powerpoint/2010/main" val="3805098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Voordat we starten met nadere toelichting op onze cijfers, wil ik aandacht besteden aan veiligheid.</a:t>
            </a:r>
          </a:p>
          <a:p>
            <a:r>
              <a:rPr lang="nl-NL" sz="1200" kern="1200" dirty="0">
                <a:solidFill>
                  <a:schemeClr val="tx1"/>
                </a:solidFill>
                <a:effectLst/>
                <a:latin typeface="+mn-lt"/>
                <a:ea typeface="+mn-ea"/>
                <a:cs typeface="+mn-cs"/>
              </a:rPr>
              <a:t>Want veiligheid is voor ons de basis is van ons werk. Heijmans zet al jaren in op veilig werken als fundament voor ons denken en doen. Op dit gebied hebben we de afgelopen jaren goede stappen gezet maar we zien ook dat de veiligheidscijfers in 2018 niet zijn verbeterd. Daar zijn we dus niet tevreden over, dat moet beter. Elk ongeval is er één te veel. Onze overtuiging is dat je niet moet onderhandelen over veiligheid: je kunt het niet een beetje doen en je kunt er niet over polderen. We moeten, als bedrijf en als sector, inzetten op een zero </a:t>
            </a:r>
            <a:r>
              <a:rPr lang="nl-NL" sz="1200" kern="1200" dirty="0" err="1">
                <a:solidFill>
                  <a:schemeClr val="tx1"/>
                </a:solidFill>
                <a:effectLst/>
                <a:latin typeface="+mn-lt"/>
                <a:ea typeface="+mn-ea"/>
                <a:cs typeface="+mn-cs"/>
              </a:rPr>
              <a:t>tolerance</a:t>
            </a:r>
            <a:r>
              <a:rPr lang="nl-NL" sz="1200" kern="1200" dirty="0">
                <a:solidFill>
                  <a:schemeClr val="tx1"/>
                </a:solidFill>
                <a:effectLst/>
                <a:latin typeface="+mn-lt"/>
                <a:ea typeface="+mn-ea"/>
                <a:cs typeface="+mn-cs"/>
              </a:rPr>
              <a:t>-beleid: ‘Ik werk veilig of ik werk niet.’ Met voortdurende aandacht voor veiligheid in alle aspecten van het werk moeten we er alles aan doen om elkaar scherp te houden. Dat komt allemaal samen in ons veiligheidsprogramma GO! </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Cijfers</a:t>
            </a:r>
          </a:p>
          <a:p>
            <a:r>
              <a:rPr lang="nl-NL" sz="1200" kern="1200" dirty="0">
                <a:solidFill>
                  <a:schemeClr val="tx1"/>
                </a:solidFill>
                <a:effectLst/>
                <a:latin typeface="+mn-lt"/>
                <a:ea typeface="+mn-ea"/>
                <a:cs typeface="+mn-cs"/>
              </a:rPr>
              <a:t>Aantal ongevallen: van 77 naar 87</a:t>
            </a:r>
          </a:p>
          <a:p>
            <a:r>
              <a:rPr lang="nl-NL" sz="1200" kern="1200" dirty="0">
                <a:solidFill>
                  <a:schemeClr val="tx1"/>
                </a:solidFill>
                <a:effectLst/>
                <a:latin typeface="+mn-lt"/>
                <a:ea typeface="+mn-ea"/>
                <a:cs typeface="+mn-cs"/>
              </a:rPr>
              <a:t>IF cijfer: van 3,7 naar 3,9.</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4</a:t>
            </a:fld>
            <a:endParaRPr lang="nl-NL"/>
          </a:p>
        </p:txBody>
      </p:sp>
    </p:spTree>
    <p:extLst>
      <p:ext uri="{BB962C8B-B14F-4D97-AF65-F5344CB8AC3E}">
        <p14:creationId xmlns:p14="http://schemas.microsoft.com/office/powerpoint/2010/main" val="985908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0" kern="1200" dirty="0">
                <a:solidFill>
                  <a:schemeClr val="tx1"/>
                </a:solidFill>
                <a:effectLst/>
                <a:latin typeface="+mn-lt"/>
                <a:ea typeface="+mn-ea"/>
                <a:cs typeface="+mn-cs"/>
              </a:rPr>
              <a:t>Voor het eerst sinds een aantal jaren leveren alle bedrijfsstromen een positieve bijdrage aan het bedrijfsresultaat. De grote vraag naar woningen vertaalde zich in een sterke winstverbetering voor onze vastgoed- en woningbouwactiviteiten. Om ook in de toekomst aan de grote woningbehoefte te kunnen blijven voldoen, is er landelijke regie nodig en daarbij moeten nieuwe ontwikkellocaties binnen- en </a:t>
            </a:r>
            <a:r>
              <a:rPr lang="nl-NL" sz="1200" i="0" kern="1200" dirty="0" err="1">
                <a:solidFill>
                  <a:schemeClr val="tx1"/>
                </a:solidFill>
                <a:effectLst/>
                <a:latin typeface="+mn-lt"/>
                <a:ea typeface="+mn-ea"/>
                <a:cs typeface="+mn-cs"/>
              </a:rPr>
              <a:t>buitenstedelijk</a:t>
            </a:r>
            <a:r>
              <a:rPr lang="nl-NL" sz="1200" i="0" kern="1200" dirty="0">
                <a:solidFill>
                  <a:schemeClr val="tx1"/>
                </a:solidFill>
                <a:effectLst/>
                <a:latin typeface="+mn-lt"/>
                <a:ea typeface="+mn-ea"/>
                <a:cs typeface="+mn-cs"/>
              </a:rPr>
              <a:t>  worden aangewezen. Bij onze utilitaire activiteiten kunnen we concluderen dat de ingezette koerswijziging haar vruchten begint af te werpen. Het selectieve aannamebeleid, in combinatie met een aantrekkende markt, leidt tot groei bij een beheersbaar risicoprofiel. Bij Infra ontwikkelde het merendeel van de activiteiten zich volgens verwachting. Voorspelbaarheid van projecten en een selectief aannamebeleid blijven echter van het grootste belang en daar zetten we ook in 2019 vol op in. Voor een gezonde infrasector met succesvolle projecten is een evenwichtigere verdeling van de risico’s tussen opdrachtgever en opdrachtnemer nodig, waarover we op diverse fronten in gesprek zijn.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5</a:t>
            </a:fld>
            <a:endParaRPr lang="nl-NL"/>
          </a:p>
        </p:txBody>
      </p:sp>
    </p:spTree>
    <p:extLst>
      <p:ext uri="{BB962C8B-B14F-4D97-AF65-F5344CB8AC3E}">
        <p14:creationId xmlns:p14="http://schemas.microsoft.com/office/powerpoint/2010/main" val="2500845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Dat zien we terug in de cijfers:</a:t>
            </a:r>
          </a:p>
          <a:p>
            <a:pPr lvl="0"/>
            <a:endParaRPr lang="nl-NL"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Alle bedrijfsstromen dragen bij aan positief resultaat;</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Omzet gegroeid met 13% naar € 1.579 miljoen;</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Onderliggende EBITDA met 43% toegenomen tot € 43 miljoen;</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Netto resultaat 2018 € 20 miljoen (2017: € 9 miljoen negatief excl. eenmalige baten*);</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Orderportefeuille blijft met circa € 2 miljard op goed niveau;</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Solvabiliteit 25% (27% vóór IFRS15);</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Het aantal verkochte woningen bedraagt 2.237.</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6</a:t>
            </a:fld>
            <a:endParaRPr lang="nl-NL"/>
          </a:p>
        </p:txBody>
      </p:sp>
    </p:spTree>
    <p:extLst>
      <p:ext uri="{BB962C8B-B14F-4D97-AF65-F5344CB8AC3E}">
        <p14:creationId xmlns:p14="http://schemas.microsoft.com/office/powerpoint/2010/main" val="3303836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Voordat we een meer gedetailleerd beeld geven per sector, eerst in het kort een algemeen beeld van de markt.</a:t>
            </a:r>
          </a:p>
          <a:p>
            <a:endParaRPr lang="nl-NL" dirty="0"/>
          </a:p>
          <a:p>
            <a:r>
              <a:rPr lang="nl-NL" b="1" u="sng" dirty="0"/>
              <a:t>Woningmarkt</a:t>
            </a:r>
          </a:p>
          <a:p>
            <a:pPr marL="171450" indent="-171450">
              <a:buFont typeface="Arial" panose="020B0604020202020204" pitchFamily="34" charset="0"/>
              <a:buChar char="•"/>
            </a:pPr>
            <a:r>
              <a:rPr lang="nl-NL" dirty="0"/>
              <a:t>Vraag vanuit de markt, de behoefte aan woningen, blijft onverminderd groot</a:t>
            </a:r>
          </a:p>
          <a:p>
            <a:pPr marL="171450" indent="-171450">
              <a:buFont typeface="Arial" panose="020B0604020202020204" pitchFamily="34" charset="0"/>
              <a:buChar char="•"/>
            </a:pPr>
            <a:r>
              <a:rPr lang="nl-NL" dirty="0"/>
              <a:t>Om in de toekomst aan de vraag te kunnen voldoen, is regie vanuit het rijk nodig en moeten nieuwe uitleglocaties worden aangewezen voor ontwikkeling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dirty="0">
                <a:solidFill>
                  <a:schemeClr val="tx1"/>
                </a:solidFill>
                <a:effectLst/>
                <a:latin typeface="+mn-lt"/>
                <a:ea typeface="+mn-ea"/>
                <a:cs typeface="+mn-cs"/>
              </a:rPr>
              <a:t>Het uitblijven van voldoende nieuwe ontwikkellocaties, stijgende kosten en beschikbaarheid van resources leidde ertoe dat het aanbod in de woningmarkt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200" kern="1200" dirty="0">
                <a:solidFill>
                  <a:schemeClr val="tx1"/>
                </a:solidFill>
                <a:effectLst/>
                <a:latin typeface="+mn-lt"/>
                <a:ea typeface="+mn-ea"/>
                <a:cs typeface="+mn-cs"/>
              </a:rPr>
              <a:t>     achterblijft bij de enorme vraag en dat betaalbaarheid van woningen verder onder druk komt te staan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dirty="0">
                <a:solidFill>
                  <a:schemeClr val="tx1"/>
                </a:solidFill>
                <a:effectLst/>
                <a:latin typeface="+mn-lt"/>
                <a:ea typeface="+mn-ea"/>
                <a:cs typeface="+mn-cs"/>
              </a:rPr>
              <a:t>Naast een aanzienlijke nieuwbouwopgave zien we ook een steeds grotere opgave in de transformatie van verouderde buurten in de steden</a:t>
            </a:r>
            <a:br>
              <a:rPr lang="nl-NL" dirty="0"/>
            </a:br>
            <a:endParaRPr lang="nl-NL" dirty="0"/>
          </a:p>
          <a:p>
            <a:pPr marL="0" indent="0">
              <a:buFont typeface="Arial" panose="020B0604020202020204" pitchFamily="34" charset="0"/>
              <a:buNone/>
            </a:pPr>
            <a:endParaRPr lang="nl-NL" dirty="0"/>
          </a:p>
          <a:p>
            <a:pPr marL="0" indent="0">
              <a:buFont typeface="Arial" panose="020B0604020202020204" pitchFamily="34" charset="0"/>
              <a:buNone/>
            </a:pPr>
            <a:r>
              <a:rPr lang="nl-NL" b="1" u="sng" dirty="0"/>
              <a:t>Bouw &amp; Techniek </a:t>
            </a:r>
          </a:p>
          <a:p>
            <a:pPr marL="171450" indent="-171450">
              <a:buFont typeface="Arial" panose="020B0604020202020204" pitchFamily="34" charset="0"/>
              <a:buChar char="•"/>
            </a:pPr>
            <a:r>
              <a:rPr lang="nl-NL" b="0" u="none" dirty="0"/>
              <a:t>We </a:t>
            </a:r>
            <a:r>
              <a:rPr lang="nl-NL" dirty="0"/>
              <a:t>hebben we vier type activiteiten onder één aansturing gebracht: woningbouw, utilitaire projecten, utilitaire woningbouw en services (onderhoud en beheer</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We liggen op koers met</a:t>
            </a: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Een duidelijke groei van de woningbouwactiviteiten, behalve nieuwbouw hier ook toenemende vraag naar renovatie en verduurzaming van bestaande woningvoorraad</a:t>
            </a: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Gericht benutten van kansen in de utilitaire markt die duidelijk herstel laat zien</a:t>
            </a: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Binnenhalen van en voortbouwen op langjarige contracten bij services (onderhoud en beheer)</a:t>
            </a:r>
          </a:p>
          <a:p>
            <a:pPr marL="0" indent="0">
              <a:buFont typeface="Arial" panose="020B0604020202020204" pitchFamily="34" charset="0"/>
              <a:buNone/>
            </a:pPr>
            <a:endParaRPr lang="nl-NL" dirty="0"/>
          </a:p>
          <a:p>
            <a:pPr marL="0" indent="0">
              <a:buFont typeface="Arial" panose="020B0604020202020204" pitchFamily="34" charset="0"/>
              <a:buNone/>
            </a:pPr>
            <a:r>
              <a:rPr lang="nl-NL" b="1" u="sng" dirty="0"/>
              <a:t>Infra</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De marktomstandigheden blijven uitdagend: (nog) geen prijsherstel</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De verhouding tussen risico en rendement zijn een voortdurend punt van aandacht</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Relatief veel competitie bij de regiobedrijven</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Zolang als de inframarkt zo blijft, streven we geen volumegroei na, we houden vast aan ons selectieve aannamebeleid</a:t>
            </a:r>
          </a:p>
          <a:p>
            <a:pPr marL="171450" indent="-171450">
              <a:buFont typeface="Arial" panose="020B0604020202020204" pitchFamily="34" charset="0"/>
              <a:buChar char="•"/>
            </a:pPr>
            <a:endParaRPr lang="nl-NL" dirty="0"/>
          </a:p>
          <a:p>
            <a:pPr marL="0" indent="0">
              <a:buFont typeface="Arial" panose="020B0604020202020204" pitchFamily="34" charset="0"/>
              <a:buNone/>
            </a:pPr>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7</a:t>
            </a:fld>
            <a:endParaRPr lang="nl-NL"/>
          </a:p>
        </p:txBody>
      </p:sp>
    </p:spTree>
    <p:extLst>
      <p:ext uri="{BB962C8B-B14F-4D97-AF65-F5344CB8AC3E}">
        <p14:creationId xmlns:p14="http://schemas.microsoft.com/office/powerpoint/2010/main" val="825525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u="sng" kern="1200" dirty="0">
                <a:solidFill>
                  <a:schemeClr val="tx1"/>
                </a:solidFill>
                <a:effectLst/>
                <a:latin typeface="+mn-lt"/>
                <a:ea typeface="+mn-ea"/>
                <a:cs typeface="+mn-cs"/>
              </a:rPr>
              <a:t>Vastgoed</a:t>
            </a:r>
            <a:br>
              <a:rPr lang="nl-NL" sz="1200" u="sng" kern="1200" dirty="0">
                <a:solidFill>
                  <a:schemeClr val="tx1"/>
                </a:solidFill>
                <a:effectLst/>
                <a:latin typeface="+mn-lt"/>
                <a:ea typeface="+mn-ea"/>
                <a:cs typeface="+mn-cs"/>
              </a:rPr>
            </a:br>
            <a:r>
              <a:rPr lang="nl-NL" sz="1200" kern="1200" dirty="0" err="1">
                <a:solidFill>
                  <a:schemeClr val="tx1"/>
                </a:solidFill>
                <a:effectLst/>
                <a:latin typeface="+mn-lt"/>
                <a:ea typeface="+mn-ea"/>
                <a:cs typeface="+mn-cs"/>
              </a:rPr>
              <a:t>Vastgoed</a:t>
            </a:r>
            <a:r>
              <a:rPr lang="nl-NL" sz="1200" kern="1200" dirty="0">
                <a:solidFill>
                  <a:schemeClr val="tx1"/>
                </a:solidFill>
                <a:effectLst/>
                <a:latin typeface="+mn-lt"/>
                <a:ea typeface="+mn-ea"/>
                <a:cs typeface="+mn-cs"/>
              </a:rPr>
              <a:t> ontwikkelde zich positief in 2018 en wist zijn positie in de woningmarkt te versterken, zowel in binnenstedelijke gebiedsontwikkeling als in ontwikkeling aan de randen van steden en buitengebieden. Dit vertaalde zich in een toename van omzet en resultaat:</a:t>
            </a:r>
          </a:p>
          <a:p>
            <a:pPr marL="628650" lvl="1" indent="-171450">
              <a:buFont typeface="Arial" panose="020B0604020202020204" pitchFamily="34" charset="0"/>
              <a:buChar char="•"/>
            </a:pPr>
            <a:r>
              <a:rPr lang="nl-NL" dirty="0"/>
              <a:t>Omzet 		  	van € 391 </a:t>
            </a:r>
            <a:r>
              <a:rPr lang="nl-NL" dirty="0" err="1"/>
              <a:t>mln</a:t>
            </a:r>
            <a:r>
              <a:rPr lang="nl-NL" dirty="0"/>
              <a:t> naar € 503 </a:t>
            </a:r>
            <a:r>
              <a:rPr lang="nl-NL" dirty="0" err="1"/>
              <a:t>mln</a:t>
            </a:r>
            <a:r>
              <a:rPr lang="nl-NL" dirty="0"/>
              <a:t>, een stijging van bijna 29%</a:t>
            </a:r>
          </a:p>
          <a:p>
            <a:pPr marL="628650" lvl="1" indent="-171450">
              <a:lnSpc>
                <a:spcPts val="2000"/>
              </a:lnSpc>
              <a:buFont typeface="Arial" panose="020B0604020202020204" pitchFamily="34" charset="0"/>
              <a:buChar char="•"/>
            </a:pPr>
            <a:r>
              <a:rPr lang="nl-NL" dirty="0"/>
              <a:t>Onderliggende EBITDA		van € 20 </a:t>
            </a:r>
            <a:r>
              <a:rPr lang="nl-NL" dirty="0" err="1"/>
              <a:t>mln</a:t>
            </a:r>
            <a:r>
              <a:rPr lang="nl-NL" dirty="0"/>
              <a:t> naar € 28 </a:t>
            </a:r>
            <a:r>
              <a:rPr lang="nl-NL" dirty="0" err="1"/>
              <a:t>mln</a:t>
            </a:r>
            <a:r>
              <a:rPr lang="nl-NL" dirty="0"/>
              <a:t> </a:t>
            </a:r>
          </a:p>
          <a:p>
            <a:pPr marL="628650" marR="0" lvl="1" indent="-171450" algn="l" defTabSz="914400" rtl="0" eaLnBrk="1" fontAlgn="auto" latinLnBrk="0" hangingPunct="1">
              <a:lnSpc>
                <a:spcPts val="2000"/>
              </a:lnSpc>
              <a:spcBef>
                <a:spcPts val="0"/>
              </a:spcBef>
              <a:spcAft>
                <a:spcPts val="0"/>
              </a:spcAft>
              <a:buClrTx/>
              <a:buSzTx/>
              <a:buFont typeface="Arial" panose="020B0604020202020204" pitchFamily="34" charset="0"/>
              <a:buChar char="•"/>
              <a:tabLst/>
              <a:defRPr/>
            </a:pPr>
            <a:r>
              <a:rPr lang="nl-NL" dirty="0"/>
              <a:t>Orderportefeuille op goed niveau		€ 435 </a:t>
            </a:r>
            <a:r>
              <a:rPr lang="nl-NL" dirty="0" err="1"/>
              <a:t>mln</a:t>
            </a:r>
            <a:r>
              <a:rPr lang="nl-NL" dirty="0"/>
              <a:t> per 31-12-2018  vs. 420 eind 2017</a:t>
            </a:r>
          </a:p>
          <a:p>
            <a:pPr marL="628650" lvl="1" indent="-171450">
              <a:lnSpc>
                <a:spcPts val="2000"/>
              </a:lnSpc>
              <a:buFont typeface="Arial" panose="020B0604020202020204" pitchFamily="34" charset="0"/>
              <a:buChar char="•"/>
            </a:pPr>
            <a:r>
              <a:rPr lang="nl-NL" dirty="0"/>
              <a:t>Aantal verkochte woningen 		iets hoger aantal: 2.237 in 2018, tegen 2.192 in 2017</a:t>
            </a:r>
          </a:p>
          <a:p>
            <a:pPr marL="457200" marR="0" lvl="1"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endParaRPr lang="nl-NL" sz="1200" u="none" kern="1200" dirty="0">
              <a:solidFill>
                <a:schemeClr val="tx1"/>
              </a:solidFill>
              <a:effectLst/>
              <a:latin typeface="+mn-lt"/>
              <a:ea typeface="+mn-ea"/>
              <a:cs typeface="+mn-cs"/>
            </a:endParaRPr>
          </a:p>
          <a:p>
            <a:pPr marL="457200" marR="0" lvl="1"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r>
              <a:rPr lang="nl-NL" sz="1200" u="none" kern="1200" dirty="0">
                <a:solidFill>
                  <a:schemeClr val="tx1"/>
                </a:solidFill>
                <a:effectLst/>
                <a:latin typeface="+mn-lt"/>
                <a:ea typeface="+mn-ea"/>
                <a:cs typeface="+mn-cs"/>
              </a:rPr>
              <a:t>Iets meer dan de helft van de verkochte woningen ging naar particulieren,</a:t>
            </a:r>
          </a:p>
          <a:p>
            <a:pPr marL="457200" marR="0" lvl="1"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r>
              <a:rPr lang="nl-NL" sz="1200" u="none" kern="1200" dirty="0">
                <a:solidFill>
                  <a:schemeClr val="tx1"/>
                </a:solidFill>
                <a:effectLst/>
                <a:latin typeface="+mn-lt"/>
                <a:ea typeface="+mn-ea"/>
                <a:cs typeface="+mn-cs"/>
              </a:rPr>
              <a:t>veelal woningen in het hogere segment, wat zich vertaalt in hogere vrij-op-naam prijzen.</a:t>
            </a:r>
          </a:p>
          <a:p>
            <a:r>
              <a:rPr lang="nl-NL" sz="1200" u="none" kern="1200" dirty="0">
                <a:solidFill>
                  <a:schemeClr val="tx1"/>
                </a:solidFill>
                <a:effectLst/>
                <a:latin typeface="+mn-lt"/>
                <a:ea typeface="+mn-ea"/>
                <a:cs typeface="+mn-cs"/>
              </a:rPr>
              <a:t>            (gemiddeld </a:t>
            </a:r>
            <a:r>
              <a:rPr lang="nl-NL" sz="1200" kern="1200" dirty="0">
                <a:solidFill>
                  <a:schemeClr val="tx1"/>
                </a:solidFill>
                <a:effectLst/>
                <a:latin typeface="+mn-lt"/>
                <a:ea typeface="+mn-ea"/>
                <a:cs typeface="+mn-cs"/>
              </a:rPr>
              <a:t>€341.000 in 2018 tegen € 299.000 in 2017)</a:t>
            </a:r>
            <a:endParaRPr lang="nl-NL" sz="120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De totale voorraad strategische grond daalde tot € 127 miljoen (2017: € 150 miljoen).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u="none" kern="1200" dirty="0">
                <a:solidFill>
                  <a:schemeClr val="tx1"/>
                </a:solidFill>
                <a:effectLst/>
                <a:latin typeface="+mn-lt"/>
                <a:ea typeface="+mn-ea"/>
                <a:cs typeface="+mn-cs"/>
              </a:rPr>
              <a:t>De onvoorwaardelijke verplichtingen daalden van € 73 </a:t>
            </a:r>
            <a:r>
              <a:rPr lang="nl-NL" sz="1200" u="none" kern="1200" dirty="0" err="1">
                <a:solidFill>
                  <a:schemeClr val="tx1"/>
                </a:solidFill>
                <a:effectLst/>
                <a:latin typeface="+mn-lt"/>
                <a:ea typeface="+mn-ea"/>
                <a:cs typeface="+mn-cs"/>
              </a:rPr>
              <a:t>mln</a:t>
            </a:r>
            <a:r>
              <a:rPr lang="nl-NL" sz="1200" u="none" kern="1200" dirty="0">
                <a:solidFill>
                  <a:schemeClr val="tx1"/>
                </a:solidFill>
                <a:effectLst/>
                <a:latin typeface="+mn-lt"/>
                <a:ea typeface="+mn-ea"/>
                <a:cs typeface="+mn-cs"/>
              </a:rPr>
              <a:t> naar € 41 </a:t>
            </a:r>
            <a:r>
              <a:rPr lang="nl-NL" sz="1200" u="none" kern="1200" dirty="0" err="1">
                <a:solidFill>
                  <a:schemeClr val="tx1"/>
                </a:solidFill>
                <a:effectLst/>
                <a:latin typeface="+mn-lt"/>
                <a:ea typeface="+mn-ea"/>
                <a:cs typeface="+mn-cs"/>
              </a:rPr>
              <a:t>mln</a:t>
            </a:r>
            <a:r>
              <a:rPr lang="nl-NL" sz="1200" u="none" kern="1200" dirty="0">
                <a:solidFill>
                  <a:schemeClr val="tx1"/>
                </a:solidFill>
                <a:effectLst/>
                <a:latin typeface="+mn-lt"/>
                <a:ea typeface="+mn-ea"/>
                <a:cs typeface="+mn-cs"/>
              </a:rPr>
              <a:t> en de voorwaardelijke verplichtingen stegen van € 114 </a:t>
            </a:r>
            <a:r>
              <a:rPr lang="nl-NL" sz="1200" u="none" kern="1200" dirty="0" err="1">
                <a:solidFill>
                  <a:schemeClr val="tx1"/>
                </a:solidFill>
                <a:effectLst/>
                <a:latin typeface="+mn-lt"/>
                <a:ea typeface="+mn-ea"/>
                <a:cs typeface="+mn-cs"/>
              </a:rPr>
              <a:t>mln</a:t>
            </a:r>
            <a:r>
              <a:rPr lang="nl-NL" sz="1200" u="none" kern="1200" dirty="0">
                <a:solidFill>
                  <a:schemeClr val="tx1"/>
                </a:solidFill>
                <a:effectLst/>
                <a:latin typeface="+mn-lt"/>
                <a:ea typeface="+mn-ea"/>
                <a:cs typeface="+mn-cs"/>
              </a:rPr>
              <a:t> naar € 121 mln.</a:t>
            </a:r>
            <a:br>
              <a:rPr lang="nl-NL" sz="1200" u="sng" kern="1200" dirty="0">
                <a:solidFill>
                  <a:schemeClr val="tx1"/>
                </a:solidFill>
                <a:effectLst/>
                <a:latin typeface="+mn-lt"/>
                <a:ea typeface="+mn-ea"/>
                <a:cs typeface="+mn-cs"/>
              </a:rPr>
            </a:br>
            <a:endParaRPr lang="nl-NL"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u="sng" kern="1200" dirty="0">
                <a:solidFill>
                  <a:schemeClr val="tx1"/>
                </a:solidFill>
                <a:effectLst/>
                <a:latin typeface="+mn-lt"/>
                <a:ea typeface="+mn-ea"/>
                <a:cs typeface="+mn-cs"/>
              </a:rPr>
              <a:t>Projecten om te noemen: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u="none" kern="1200" dirty="0">
                <a:solidFill>
                  <a:schemeClr val="tx1"/>
                </a:solidFill>
                <a:effectLst/>
                <a:latin typeface="+mn-lt"/>
                <a:ea typeface="+mn-ea"/>
                <a:cs typeface="+mn-cs"/>
              </a:rPr>
              <a:t>In volle gang: De </a:t>
            </a:r>
            <a:r>
              <a:rPr lang="nl-NL" sz="1200" u="none" kern="1200" dirty="0" err="1">
                <a:solidFill>
                  <a:schemeClr val="tx1"/>
                </a:solidFill>
                <a:effectLst/>
                <a:latin typeface="+mn-lt"/>
                <a:ea typeface="+mn-ea"/>
                <a:cs typeface="+mn-cs"/>
              </a:rPr>
              <a:t>Schoone</a:t>
            </a:r>
            <a:r>
              <a:rPr lang="nl-NL" sz="1200" u="none" kern="1200" dirty="0">
                <a:solidFill>
                  <a:schemeClr val="tx1"/>
                </a:solidFill>
                <a:effectLst/>
                <a:latin typeface="+mn-lt"/>
                <a:ea typeface="+mn-ea"/>
                <a:cs typeface="+mn-cs"/>
              </a:rPr>
              <a:t> </a:t>
            </a:r>
            <a:r>
              <a:rPr lang="nl-NL" sz="1200" u="none" kern="1200" dirty="0" err="1">
                <a:solidFill>
                  <a:schemeClr val="tx1"/>
                </a:solidFill>
                <a:effectLst/>
                <a:latin typeface="+mn-lt"/>
                <a:ea typeface="+mn-ea"/>
                <a:cs typeface="+mn-cs"/>
              </a:rPr>
              <a:t>Ley</a:t>
            </a:r>
            <a:r>
              <a:rPr lang="nl-NL" sz="1200" u="none" kern="1200" dirty="0">
                <a:solidFill>
                  <a:schemeClr val="tx1"/>
                </a:solidFill>
                <a:effectLst/>
                <a:latin typeface="+mn-lt"/>
                <a:ea typeface="+mn-ea"/>
                <a:cs typeface="+mn-cs"/>
              </a:rPr>
              <a:t> in Den Haag, </a:t>
            </a:r>
            <a:r>
              <a:rPr lang="nl-NL" sz="1200" u="none" kern="1200" dirty="0" err="1">
                <a:solidFill>
                  <a:schemeClr val="tx1"/>
                </a:solidFill>
                <a:effectLst/>
                <a:latin typeface="+mn-lt"/>
                <a:ea typeface="+mn-ea"/>
                <a:cs typeface="+mn-cs"/>
              </a:rPr>
              <a:t>Parijsch</a:t>
            </a:r>
            <a:r>
              <a:rPr lang="nl-NL" sz="1200" u="none" kern="1200" dirty="0">
                <a:solidFill>
                  <a:schemeClr val="tx1"/>
                </a:solidFill>
                <a:effectLst/>
                <a:latin typeface="+mn-lt"/>
                <a:ea typeface="+mn-ea"/>
                <a:cs typeface="+mn-cs"/>
              </a:rPr>
              <a:t> in Culemborg, Noorderhaven in Zutphen, </a:t>
            </a:r>
            <a:r>
              <a:rPr lang="nl-NL" sz="1200" u="none" kern="1200" dirty="0" err="1">
                <a:solidFill>
                  <a:schemeClr val="tx1"/>
                </a:solidFill>
                <a:effectLst/>
                <a:latin typeface="+mn-lt"/>
                <a:ea typeface="+mn-ea"/>
                <a:cs typeface="+mn-cs"/>
              </a:rPr>
              <a:t>Spaarndammerhart</a:t>
            </a:r>
            <a:r>
              <a:rPr lang="nl-NL" sz="1200" u="none" kern="1200" dirty="0">
                <a:solidFill>
                  <a:schemeClr val="tx1"/>
                </a:solidFill>
                <a:effectLst/>
                <a:latin typeface="+mn-lt"/>
                <a:ea typeface="+mn-ea"/>
                <a:cs typeface="+mn-cs"/>
              </a:rPr>
              <a:t> in Amsterdam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u="none" kern="1200" dirty="0">
                <a:solidFill>
                  <a:schemeClr val="tx1"/>
                </a:solidFill>
                <a:effectLst/>
                <a:latin typeface="+mn-lt"/>
                <a:ea typeface="+mn-ea"/>
                <a:cs typeface="+mn-cs"/>
              </a:rPr>
              <a:t>Nieuwe gebiedsontwikkelingen: Nieuw Kralingen in Rotterdam, Het </a:t>
            </a:r>
            <a:r>
              <a:rPr lang="nl-NL" sz="1200" u="none" kern="1200" dirty="0" err="1">
                <a:solidFill>
                  <a:schemeClr val="tx1"/>
                </a:solidFill>
                <a:effectLst/>
                <a:latin typeface="+mn-lt"/>
                <a:ea typeface="+mn-ea"/>
                <a:cs typeface="+mn-cs"/>
              </a:rPr>
              <a:t>Parc</a:t>
            </a:r>
            <a:r>
              <a:rPr lang="nl-NL" sz="1200" u="none" kern="1200" dirty="0">
                <a:solidFill>
                  <a:schemeClr val="tx1"/>
                </a:solidFill>
                <a:effectLst/>
                <a:latin typeface="+mn-lt"/>
                <a:ea typeface="+mn-ea"/>
                <a:cs typeface="+mn-cs"/>
              </a:rPr>
              <a:t> in Amstelveen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u="none" kern="1200" dirty="0">
                <a:solidFill>
                  <a:schemeClr val="tx1"/>
                </a:solidFill>
                <a:effectLst/>
                <a:latin typeface="+mn-lt"/>
                <a:ea typeface="+mn-ea"/>
                <a:cs typeface="+mn-cs"/>
              </a:rPr>
              <a:t>Vermeldenswaardig: overeenkomst met </a:t>
            </a:r>
            <a:r>
              <a:rPr lang="nl-NL" sz="1200" u="none" kern="1200" dirty="0" err="1">
                <a:solidFill>
                  <a:schemeClr val="tx1"/>
                </a:solidFill>
                <a:effectLst/>
                <a:latin typeface="+mn-lt"/>
                <a:ea typeface="+mn-ea"/>
                <a:cs typeface="+mn-cs"/>
              </a:rPr>
              <a:t>Staedion</a:t>
            </a:r>
            <a:r>
              <a:rPr lang="nl-NL" sz="1200" u="none" kern="1200" dirty="0">
                <a:solidFill>
                  <a:schemeClr val="tx1"/>
                </a:solidFill>
                <a:effectLst/>
                <a:latin typeface="+mn-lt"/>
                <a:ea typeface="+mn-ea"/>
                <a:cs typeface="+mn-cs"/>
              </a:rPr>
              <a:t> en gemeenten Den Haag voor stedenbouwkundige visie Den Haag Zuidwest</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De orderportefeuille is goed niveau en ook de verdere pijplijn ziet er goed uit:</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Feyenoord City</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Sportpark Vijfsluizen (Vlaardingen)</a:t>
            </a:r>
          </a:p>
          <a:p>
            <a:pPr marL="0" indent="0">
              <a:lnSpc>
                <a:spcPts val="2000"/>
              </a:lnSpc>
              <a:buFont typeface="Arial" panose="020B0604020202020204" pitchFamily="34" charset="0"/>
              <a:buNone/>
            </a:pPr>
            <a:endParaRPr lang="nl-NL" dirty="0"/>
          </a:p>
          <a:p>
            <a:pPr marL="0" indent="0">
              <a:lnSpc>
                <a:spcPts val="2000"/>
              </a:lnSpc>
              <a:buFont typeface="Arial" panose="020B0604020202020204" pitchFamily="34" charset="0"/>
              <a:buNone/>
            </a:pPr>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8</a:t>
            </a:fld>
            <a:endParaRPr lang="nl-NL"/>
          </a:p>
        </p:txBody>
      </p:sp>
    </p:spTree>
    <p:extLst>
      <p:ext uri="{BB962C8B-B14F-4D97-AF65-F5344CB8AC3E}">
        <p14:creationId xmlns:p14="http://schemas.microsoft.com/office/powerpoint/2010/main" val="960879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9</a:t>
            </a:fld>
            <a:endParaRPr lang="nl-NL"/>
          </a:p>
        </p:txBody>
      </p:sp>
    </p:spTree>
    <p:extLst>
      <p:ext uri="{BB962C8B-B14F-4D97-AF65-F5344CB8AC3E}">
        <p14:creationId xmlns:p14="http://schemas.microsoft.com/office/powerpoint/2010/main" val="2497633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u="sng" kern="1200" dirty="0">
                <a:solidFill>
                  <a:schemeClr val="tx1"/>
                </a:solidFill>
                <a:effectLst/>
                <a:latin typeface="+mn-lt"/>
                <a:ea typeface="+mn-ea"/>
                <a:cs typeface="+mn-cs"/>
              </a:rPr>
              <a:t>Bouw &amp; Techniek</a:t>
            </a:r>
            <a:br>
              <a:rPr lang="nl-NL" sz="1200" b="1" i="1"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Tot Bouw &amp; Techniek behoren de activiteiten op het gebied van woningbouw, utilitaire woningbouw, utilitaire projecten en technische services (onderhoud en beheer), die sinds het begin van dit jaar onder één centrale aansturing vallen. De gezamenlijke resultaten van deze activiteiten geven het volgende beeld:</a:t>
            </a:r>
          </a:p>
          <a:p>
            <a:endParaRPr lang="nl-NL" dirty="0"/>
          </a:p>
          <a:p>
            <a:pPr marL="171450" indent="-171450">
              <a:lnSpc>
                <a:spcPts val="2000"/>
              </a:lnSpc>
              <a:buFont typeface="Arial" panose="020B0604020202020204" pitchFamily="34" charset="0"/>
              <a:buChar char="•"/>
            </a:pPr>
            <a:r>
              <a:rPr lang="nl-NL" dirty="0"/>
              <a:t>Omzet:	                     		van € 537 </a:t>
            </a:r>
            <a:r>
              <a:rPr lang="nl-NL" dirty="0" err="1"/>
              <a:t>mln</a:t>
            </a:r>
            <a:r>
              <a:rPr lang="nl-NL" dirty="0"/>
              <a:t> naar € 726 </a:t>
            </a:r>
            <a:r>
              <a:rPr lang="nl-NL" dirty="0" err="1"/>
              <a:t>mln</a:t>
            </a:r>
            <a:r>
              <a:rPr lang="nl-NL" dirty="0"/>
              <a:t>, een toename van 35%</a:t>
            </a:r>
          </a:p>
          <a:p>
            <a:pPr marL="171450" indent="-171450">
              <a:lnSpc>
                <a:spcPts val="2000"/>
              </a:lnSpc>
              <a:buFont typeface="Arial" panose="020B0604020202020204" pitchFamily="34" charset="0"/>
              <a:buChar char="•"/>
            </a:pPr>
            <a:r>
              <a:rPr lang="nl-NL" dirty="0"/>
              <a:t>Onderliggende EBITDA:   		van € </a:t>
            </a:r>
            <a:r>
              <a:rPr lang="nl-NL" dirty="0">
                <a:solidFill>
                  <a:schemeClr val="tx1"/>
                </a:solidFill>
              </a:rPr>
              <a:t>1 </a:t>
            </a:r>
            <a:r>
              <a:rPr lang="nl-NL" dirty="0" err="1">
                <a:solidFill>
                  <a:schemeClr val="tx1"/>
                </a:solidFill>
              </a:rPr>
              <a:t>mln</a:t>
            </a:r>
            <a:r>
              <a:rPr lang="nl-NL" dirty="0"/>
              <a:t> negatief naar € 1</a:t>
            </a:r>
            <a:r>
              <a:rPr lang="nl-NL" dirty="0">
                <a:solidFill>
                  <a:schemeClr val="tx1"/>
                </a:solidFill>
              </a:rPr>
              <a:t>6</a:t>
            </a:r>
            <a:r>
              <a:rPr lang="nl-NL" dirty="0"/>
              <a:t> </a:t>
            </a:r>
            <a:r>
              <a:rPr lang="nl-NL" dirty="0" err="1"/>
              <a:t>mln</a:t>
            </a:r>
            <a:r>
              <a:rPr lang="nl-NL" dirty="0"/>
              <a:t> positief, een significante verbetering van het resultaat</a:t>
            </a:r>
          </a:p>
          <a:p>
            <a:pPr marL="171450" indent="-171450">
              <a:lnSpc>
                <a:spcPts val="2000"/>
              </a:lnSpc>
              <a:buFont typeface="Arial" panose="020B0604020202020204" pitchFamily="34" charset="0"/>
              <a:buChar char="•"/>
            </a:pPr>
            <a:r>
              <a:rPr lang="nl-NL" dirty="0"/>
              <a:t>Orderportefeuille op hoger niveau:            € 1,2 miljard per 31-12-2018, van € 1.024 </a:t>
            </a:r>
            <a:r>
              <a:rPr lang="nl-NL" dirty="0" err="1"/>
              <a:t>mln</a:t>
            </a:r>
            <a:r>
              <a:rPr lang="nl-NL" dirty="0"/>
              <a:t> in 2017, waarbij de grootste groei komt uit het projectenbedrijf van utiliteit</a:t>
            </a:r>
          </a:p>
          <a:p>
            <a:pPr marL="0" indent="0">
              <a:lnSpc>
                <a:spcPts val="2000"/>
              </a:lnSpc>
              <a:buFont typeface="Arial" panose="020B0604020202020204" pitchFamily="34" charset="0"/>
              <a:buNone/>
            </a:pPr>
            <a:endParaRPr lang="nl-NL" sz="1200" kern="1200" dirty="0">
              <a:solidFill>
                <a:schemeClr val="tx1"/>
              </a:solidFill>
              <a:effectLst/>
              <a:latin typeface="+mn-lt"/>
              <a:ea typeface="+mn-ea"/>
              <a:cs typeface="+mn-cs"/>
            </a:endParaRPr>
          </a:p>
          <a:p>
            <a:pPr marL="0" indent="0">
              <a:lnSpc>
                <a:spcPts val="2000"/>
              </a:lnSpc>
              <a:buFont typeface="Arial" panose="020B0604020202020204" pitchFamily="34" charset="0"/>
              <a:buNone/>
            </a:pPr>
            <a:r>
              <a:rPr lang="nl-NL" sz="1200" kern="1200" dirty="0">
                <a:solidFill>
                  <a:schemeClr val="tx1"/>
                </a:solidFill>
                <a:effectLst/>
                <a:latin typeface="+mn-lt"/>
                <a:ea typeface="+mn-ea"/>
                <a:cs typeface="+mn-cs"/>
              </a:rPr>
              <a:t>De grootste omslag was zichtbaar bij de utilitaire projecten, die inmiddels ook een positieve bijdrage leveren aan het resultaat van Heijmans. Het herstel van de utilitaire activiteiten is zichtbaar in een stijging van de omzet, een beter resultaat en een toename van het orderboek. Ook de woningbouwactiviteiten lieten een forse toename in omzet en resultaat zien. </a:t>
            </a:r>
          </a:p>
          <a:p>
            <a:pPr marL="0" marR="0" lvl="0"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r>
              <a:rPr lang="nl-NL" sz="1200" kern="1200" dirty="0">
                <a:solidFill>
                  <a:schemeClr val="tx1"/>
                </a:solidFill>
                <a:effectLst/>
                <a:latin typeface="+mn-lt"/>
                <a:ea typeface="+mn-ea"/>
                <a:cs typeface="+mn-cs"/>
              </a:rPr>
              <a:t>De conceptwoningen Heijmans </a:t>
            </a:r>
            <a:r>
              <a:rPr lang="nl-NL" sz="1200" kern="1200" dirty="0" err="1">
                <a:solidFill>
                  <a:schemeClr val="tx1"/>
                </a:solidFill>
                <a:effectLst/>
                <a:latin typeface="+mn-lt"/>
                <a:ea typeface="+mn-ea"/>
                <a:cs typeface="+mn-cs"/>
              </a:rPr>
              <a:t>Wenswonen</a:t>
            </a:r>
            <a:r>
              <a:rPr lang="nl-NL" sz="1200" kern="1200" dirty="0">
                <a:solidFill>
                  <a:schemeClr val="tx1"/>
                </a:solidFill>
                <a:effectLst/>
                <a:latin typeface="+mn-lt"/>
                <a:ea typeface="+mn-ea"/>
                <a:cs typeface="+mn-cs"/>
              </a:rPr>
              <a:t> en Heijmans Huismerk zijn in trek: afgelopen jaar is de productie van ruim 1.000 van dergelijke woningen gestart, en daarnaast zijn er in 2018 ook 821 opgeleverd. Met deze woningen spelen we in op de behoefte aan kwaliteit, comfort en betaalbaarheid en waarborgen we tegelijkertijd een gecontroleerd proces van ontwikkeling tot en met oplevering. We zijn afgelopen jaar gestart met de doorontwikkeling van de conceptwoningen om ze meer circulair en energiezuinig te maken. Ook op gebied van renovatie, onderhoud en beheer zien we groei, daarbij is verduurzaming van objecten een belangrijke opgave. </a:t>
            </a:r>
          </a:p>
          <a:p>
            <a:pPr marL="0" indent="0">
              <a:lnSpc>
                <a:spcPts val="2000"/>
              </a:lnSpc>
              <a:buFont typeface="Arial" panose="020B0604020202020204" pitchFamily="34" charset="0"/>
              <a:buNone/>
            </a:pPr>
            <a:endParaRPr lang="nl-NL" sz="1200" kern="1200" dirty="0">
              <a:solidFill>
                <a:schemeClr val="tx1"/>
              </a:solidFill>
              <a:effectLst/>
              <a:latin typeface="+mn-lt"/>
              <a:ea typeface="+mn-ea"/>
              <a:cs typeface="+mn-cs"/>
            </a:endParaRPr>
          </a:p>
          <a:p>
            <a:pPr marL="0" indent="0">
              <a:lnSpc>
                <a:spcPts val="2000"/>
              </a:lnSpc>
              <a:buFont typeface="Arial" panose="020B0604020202020204" pitchFamily="34" charset="0"/>
              <a:buNone/>
            </a:pPr>
            <a:r>
              <a:rPr lang="nl-NL" sz="1200" kern="1200" dirty="0">
                <a:solidFill>
                  <a:schemeClr val="tx1"/>
                </a:solidFill>
                <a:effectLst/>
                <a:latin typeface="+mn-lt"/>
                <a:ea typeface="+mn-ea"/>
                <a:cs typeface="+mn-cs"/>
              </a:rPr>
              <a:t>We werken zo veel mogelijk met vaste inkooppartners op basis van raamcontracten om de beperkte beschikbaarheid en stijgende kosten te ondervangen. Dat doen we onder andere bij onze conceptwoningen.  </a:t>
            </a:r>
          </a:p>
          <a:p>
            <a:r>
              <a:rPr lang="nl-NL" sz="1200" kern="1200" dirty="0">
                <a:solidFill>
                  <a:schemeClr val="tx1"/>
                </a:solidFill>
                <a:effectLst/>
                <a:latin typeface="+mn-lt"/>
                <a:ea typeface="+mn-ea"/>
                <a:cs typeface="+mn-cs"/>
              </a:rPr>
              <a:t> </a:t>
            </a:r>
          </a:p>
          <a:p>
            <a:r>
              <a:rPr lang="nl-NL" sz="1200" u="sng" kern="1200" dirty="0">
                <a:solidFill>
                  <a:schemeClr val="tx1"/>
                </a:solidFill>
                <a:effectLst/>
                <a:latin typeface="+mn-lt"/>
                <a:ea typeface="+mn-ea"/>
                <a:cs typeface="+mn-cs"/>
              </a:rPr>
              <a:t>Projecten om te noemen:</a:t>
            </a:r>
          </a:p>
          <a:p>
            <a:r>
              <a:rPr lang="nl-NL" sz="1200" u="none" kern="1200" dirty="0">
                <a:solidFill>
                  <a:schemeClr val="tx1"/>
                </a:solidFill>
                <a:effectLst/>
                <a:latin typeface="+mn-lt"/>
                <a:ea typeface="+mn-ea"/>
                <a:cs typeface="+mn-cs"/>
              </a:rPr>
              <a:t>Woningbouw</a:t>
            </a:r>
          </a:p>
          <a:p>
            <a:pPr marL="171450" indent="-171450">
              <a:buFont typeface="Arial" panose="020B0604020202020204" pitchFamily="34" charset="0"/>
              <a:buChar char="•"/>
            </a:pPr>
            <a:r>
              <a:rPr lang="nl-NL" sz="1200" u="none" kern="1200" dirty="0">
                <a:solidFill>
                  <a:schemeClr val="tx1"/>
                </a:solidFill>
                <a:effectLst/>
                <a:latin typeface="+mn-lt"/>
                <a:ea typeface="+mn-ea"/>
                <a:cs typeface="+mn-cs"/>
              </a:rPr>
              <a:t>In volle gang: Bananenstraat, Rotterdam, Zuidpolder </a:t>
            </a:r>
            <a:r>
              <a:rPr lang="nl-NL" sz="1200" kern="1200" dirty="0">
                <a:solidFill>
                  <a:schemeClr val="tx1"/>
                </a:solidFill>
                <a:effectLst/>
                <a:latin typeface="+mn-lt"/>
                <a:ea typeface="+mn-ea"/>
                <a:cs typeface="+mn-cs"/>
              </a:rPr>
              <a:t>in Eemnes, Buitenplaats van </a:t>
            </a:r>
            <a:r>
              <a:rPr lang="nl-NL" sz="1200" kern="1200" dirty="0" err="1">
                <a:solidFill>
                  <a:schemeClr val="tx1"/>
                </a:solidFill>
                <a:effectLst/>
                <a:latin typeface="+mn-lt"/>
                <a:ea typeface="+mn-ea"/>
                <a:cs typeface="+mn-cs"/>
              </a:rPr>
              <a:t>Ruytenburgh</a:t>
            </a:r>
            <a:r>
              <a:rPr lang="nl-NL" sz="1200" kern="1200" dirty="0">
                <a:solidFill>
                  <a:schemeClr val="tx1"/>
                </a:solidFill>
                <a:effectLst/>
                <a:latin typeface="+mn-lt"/>
                <a:ea typeface="+mn-ea"/>
                <a:cs typeface="+mn-cs"/>
              </a:rPr>
              <a:t> in Vlaardingen, </a:t>
            </a:r>
            <a:r>
              <a:rPr lang="nl-NL" sz="1200" kern="1200" dirty="0" err="1">
                <a:solidFill>
                  <a:schemeClr val="tx1"/>
                </a:solidFill>
                <a:effectLst/>
                <a:latin typeface="+mn-lt"/>
                <a:ea typeface="+mn-ea"/>
                <a:cs typeface="+mn-cs"/>
              </a:rPr>
              <a:t>Parijsch</a:t>
            </a:r>
            <a:r>
              <a:rPr lang="nl-NL" sz="1200" kern="1200" dirty="0">
                <a:solidFill>
                  <a:schemeClr val="tx1"/>
                </a:solidFill>
                <a:effectLst/>
                <a:latin typeface="+mn-lt"/>
                <a:ea typeface="+mn-ea"/>
                <a:cs typeface="+mn-cs"/>
              </a:rPr>
              <a:t> Zuid in Culemborg, Fenix I in Rotterdam, De </a:t>
            </a:r>
            <a:r>
              <a:rPr lang="nl-NL" sz="1200" kern="1200" dirty="0" err="1">
                <a:solidFill>
                  <a:schemeClr val="tx1"/>
                </a:solidFill>
                <a:effectLst/>
                <a:latin typeface="+mn-lt"/>
                <a:ea typeface="+mn-ea"/>
                <a:cs typeface="+mn-cs"/>
              </a:rPr>
              <a:t>Schoone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Ley</a:t>
            </a:r>
            <a:r>
              <a:rPr lang="nl-NL" sz="1200" kern="1200" dirty="0">
                <a:solidFill>
                  <a:schemeClr val="tx1"/>
                </a:solidFill>
                <a:effectLst/>
                <a:latin typeface="+mn-lt"/>
                <a:ea typeface="+mn-ea"/>
                <a:cs typeface="+mn-cs"/>
              </a:rPr>
              <a:t> in Den Haag Zuid</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Nieuwe opdrachten: 121 sociale huurappartementen voor </a:t>
            </a:r>
            <a:r>
              <a:rPr lang="nl-NL" sz="1200" kern="1200" dirty="0" err="1">
                <a:solidFill>
                  <a:schemeClr val="tx1"/>
                </a:solidFill>
                <a:effectLst/>
                <a:latin typeface="+mn-lt"/>
                <a:ea typeface="+mn-ea"/>
                <a:cs typeface="+mn-cs"/>
              </a:rPr>
              <a:t>Mitros</a:t>
            </a:r>
            <a:r>
              <a:rPr lang="nl-NL" sz="1200" kern="1200" dirty="0">
                <a:solidFill>
                  <a:schemeClr val="tx1"/>
                </a:solidFill>
                <a:effectLst/>
                <a:latin typeface="+mn-lt"/>
                <a:ea typeface="+mn-ea"/>
                <a:cs typeface="+mn-cs"/>
              </a:rPr>
              <a:t> in Leidsche Rijn Utrecht, wooncomplex voor corporatie Stadsgenoot en Inntel hotel op Oostenburgereiland in </a:t>
            </a:r>
            <a:r>
              <a:rPr lang="nl-NL" sz="1200" kern="1200" dirty="0" err="1">
                <a:solidFill>
                  <a:schemeClr val="tx1"/>
                </a:solidFill>
                <a:effectLst/>
                <a:latin typeface="+mn-lt"/>
                <a:ea typeface="+mn-ea"/>
                <a:cs typeface="+mn-cs"/>
              </a:rPr>
              <a:t>Amsterdan</a:t>
            </a:r>
            <a:endParaRPr lang="nl-NL"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dirty="0">
                <a:solidFill>
                  <a:schemeClr val="tx1"/>
                </a:solidFill>
                <a:effectLst/>
                <a:latin typeface="+mn-lt"/>
                <a:ea typeface="+mn-ea"/>
                <a:cs typeface="+mn-cs"/>
              </a:rPr>
              <a:t>Lopende projecten op gebied van renovatie/onderhoud/beheer:  174 woningen </a:t>
            </a:r>
            <a:r>
              <a:rPr lang="nl-NL" sz="1200" kern="1200" dirty="0" err="1">
                <a:solidFill>
                  <a:schemeClr val="tx1"/>
                </a:solidFill>
                <a:effectLst/>
                <a:latin typeface="+mn-lt"/>
                <a:ea typeface="+mn-ea"/>
                <a:cs typeface="+mn-cs"/>
              </a:rPr>
              <a:t>Alandsbeek</a:t>
            </a:r>
            <a:r>
              <a:rPr lang="nl-NL" sz="1200" kern="1200" dirty="0">
                <a:solidFill>
                  <a:schemeClr val="tx1"/>
                </a:solidFill>
                <a:effectLst/>
                <a:latin typeface="+mn-lt"/>
                <a:ea typeface="+mn-ea"/>
                <a:cs typeface="+mn-cs"/>
              </a:rPr>
              <a:t> in Leusden. 1.000 woningen voor corporatie </a:t>
            </a:r>
            <a:r>
              <a:rPr lang="nl-NL" sz="1200" kern="1200" dirty="0" err="1">
                <a:solidFill>
                  <a:schemeClr val="tx1"/>
                </a:solidFill>
                <a:effectLst/>
                <a:latin typeface="+mn-lt"/>
                <a:ea typeface="+mn-ea"/>
                <a:cs typeface="+mn-cs"/>
              </a:rPr>
              <a:t>Lefier</a:t>
            </a:r>
            <a:r>
              <a:rPr lang="nl-NL" sz="1200" kern="1200" dirty="0">
                <a:solidFill>
                  <a:schemeClr val="tx1"/>
                </a:solidFill>
                <a:effectLst/>
                <a:latin typeface="+mn-lt"/>
                <a:ea typeface="+mn-ea"/>
                <a:cs typeface="+mn-cs"/>
              </a:rPr>
              <a:t> in Groningen en 500 woningen in Sittard in opdracht van </a:t>
            </a:r>
            <a:r>
              <a:rPr lang="nl-NL" sz="1200" kern="1200" dirty="0" err="1">
                <a:solidFill>
                  <a:schemeClr val="tx1"/>
                </a:solidFill>
                <a:effectLst/>
                <a:latin typeface="+mn-lt"/>
                <a:ea typeface="+mn-ea"/>
                <a:cs typeface="+mn-cs"/>
              </a:rPr>
              <a:t>Zowonen</a:t>
            </a:r>
            <a:endParaRPr lang="nl-NL" sz="1200" kern="1200" dirty="0">
              <a:solidFill>
                <a:schemeClr val="tx1"/>
              </a:solidFill>
              <a:effectLst/>
              <a:latin typeface="+mn-lt"/>
              <a:ea typeface="+mn-ea"/>
              <a:cs typeface="+mn-cs"/>
            </a:endParaRPr>
          </a:p>
          <a:p>
            <a:pPr marL="0" indent="0">
              <a:buFont typeface="Arial" panose="020B0604020202020204" pitchFamily="34" charset="0"/>
              <a:buNone/>
            </a:pPr>
            <a:endParaRPr lang="nl-NL" sz="1200" kern="1200" dirty="0">
              <a:solidFill>
                <a:schemeClr val="tx1"/>
              </a:solidFill>
              <a:effectLst/>
              <a:latin typeface="+mn-lt"/>
              <a:ea typeface="+mn-ea"/>
              <a:cs typeface="+mn-cs"/>
            </a:endParaRPr>
          </a:p>
          <a:p>
            <a:pPr marL="0" indent="0">
              <a:buFont typeface="Arial" panose="020B0604020202020204" pitchFamily="34" charset="0"/>
              <a:buNone/>
            </a:pPr>
            <a:r>
              <a:rPr lang="nl-NL" sz="1200" kern="1200" dirty="0">
                <a:solidFill>
                  <a:schemeClr val="tx1"/>
                </a:solidFill>
                <a:effectLst/>
                <a:latin typeface="+mn-lt"/>
                <a:ea typeface="+mn-ea"/>
                <a:cs typeface="+mn-cs"/>
              </a:rPr>
              <a:t>Utiliteit</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In volle gang: Europees Medicijnagentschap (EMA) in Amsterdam, Rechtbank Amsterdam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dirty="0">
                <a:solidFill>
                  <a:schemeClr val="tx1"/>
                </a:solidFill>
                <a:effectLst/>
                <a:latin typeface="+mn-lt"/>
                <a:ea typeface="+mn-ea"/>
                <a:cs typeface="+mn-cs"/>
              </a:rPr>
              <a:t>Nieuwe projecten: belastingkantoor Laan op Zuid in Rotterdam, installaties Paleis Het Loo</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Vermeldenswaardig bij Services: Schiphol tender ‘</a:t>
            </a:r>
            <a:r>
              <a:rPr lang="nl-NL" sz="1200" kern="1200" dirty="0" err="1">
                <a:solidFill>
                  <a:schemeClr val="tx1"/>
                </a:solidFill>
                <a:effectLst/>
                <a:latin typeface="+mn-lt"/>
                <a:ea typeface="+mn-ea"/>
                <a:cs typeface="+mn-cs"/>
              </a:rPr>
              <a:t>Main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contracts</a:t>
            </a:r>
            <a:r>
              <a:rPr lang="nl-NL" sz="1200" kern="1200" dirty="0">
                <a:solidFill>
                  <a:schemeClr val="tx1"/>
                </a:solidFill>
                <a:effectLst/>
                <a:latin typeface="+mn-lt"/>
                <a:ea typeface="+mn-ea"/>
                <a:cs typeface="+mn-cs"/>
              </a:rPr>
              <a:t> 2019’ percelen terminals 1 en 2. Eind januari 2019 werd het contract getekend. </a:t>
            </a:r>
          </a:p>
          <a:p>
            <a:r>
              <a:rPr lang="nl-NL" sz="1200" kern="1200" dirty="0">
                <a:solidFill>
                  <a:schemeClr val="tx1"/>
                </a:solidFill>
                <a:effectLst/>
                <a:latin typeface="+mn-lt"/>
                <a:ea typeface="+mn-ea"/>
                <a:cs typeface="+mn-cs"/>
              </a:rPr>
              <a:t> </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10</a:t>
            </a:fld>
            <a:endParaRPr lang="nl-NL"/>
          </a:p>
        </p:txBody>
      </p:sp>
    </p:spTree>
    <p:extLst>
      <p:ext uri="{BB962C8B-B14F-4D97-AF65-F5344CB8AC3E}">
        <p14:creationId xmlns:p14="http://schemas.microsoft.com/office/powerpoint/2010/main" val="134066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11</a:t>
            </a:fld>
            <a:endParaRPr lang="nl-NL"/>
          </a:p>
        </p:txBody>
      </p:sp>
    </p:spTree>
    <p:extLst>
      <p:ext uri="{BB962C8B-B14F-4D97-AF65-F5344CB8AC3E}">
        <p14:creationId xmlns:p14="http://schemas.microsoft.com/office/powerpoint/2010/main" val="116809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12</a:t>
            </a:fld>
            <a:endParaRPr lang="nl-NL"/>
          </a:p>
        </p:txBody>
      </p:sp>
    </p:spTree>
    <p:extLst>
      <p:ext uri="{BB962C8B-B14F-4D97-AF65-F5344CB8AC3E}">
        <p14:creationId xmlns:p14="http://schemas.microsoft.com/office/powerpoint/2010/main" val="2409475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r>
              <a:rPr lang="nl-NL" sz="1200" b="1" u="sng" kern="1200" dirty="0">
                <a:solidFill>
                  <a:schemeClr val="tx1"/>
                </a:solidFill>
                <a:effectLst/>
                <a:latin typeface="+mn-lt"/>
                <a:ea typeface="+mn-ea"/>
                <a:cs typeface="+mn-cs"/>
              </a:rPr>
              <a:t>Infra</a:t>
            </a:r>
            <a:br>
              <a:rPr lang="nl-NL" sz="1200" b="1" i="1" kern="1200" dirty="0">
                <a:solidFill>
                  <a:schemeClr val="tx1"/>
                </a:solidFill>
                <a:effectLst/>
                <a:latin typeface="+mn-lt"/>
                <a:ea typeface="+mn-ea"/>
                <a:cs typeface="+mn-cs"/>
              </a:rPr>
            </a:br>
            <a:r>
              <a:rPr lang="nl-NL" sz="1200" kern="1200" dirty="0" err="1">
                <a:solidFill>
                  <a:schemeClr val="tx1"/>
                </a:solidFill>
                <a:effectLst/>
                <a:latin typeface="+mn-lt"/>
                <a:ea typeface="+mn-ea"/>
                <a:cs typeface="+mn-cs"/>
              </a:rPr>
              <a:t>Infra</a:t>
            </a:r>
            <a:r>
              <a:rPr lang="nl-NL" sz="1200" kern="1200" dirty="0">
                <a:solidFill>
                  <a:schemeClr val="tx1"/>
                </a:solidFill>
                <a:effectLst/>
                <a:latin typeface="+mn-lt"/>
                <a:ea typeface="+mn-ea"/>
                <a:cs typeface="+mn-cs"/>
              </a:rPr>
              <a:t> richtte zich in 2018 primair op voorspelbaarheid van projecten, verscherpte focus op kerncompetenties en risicobeheersing. Ook een goede balans tussen enerzijds grote projecten en anderzijds regionale projecten, asset management en specialistische activiteiten stond hoog op de agenda. We hebben hierin goede stappen gemaakt. De marktomstandigheden blijven echter uitdagend en de verhouding tussen risico en rendement zijn een voortdurend punt van aandacht. </a:t>
            </a:r>
          </a:p>
          <a:p>
            <a:pPr marL="0" marR="0" lvl="0"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endParaRPr lang="nl-NL" dirty="0"/>
          </a:p>
          <a:p>
            <a:pPr marL="171450" marR="0" lvl="0" indent="-171450" algn="l" defTabSz="914400" rtl="0" eaLnBrk="1" fontAlgn="auto" latinLnBrk="0" hangingPunct="1">
              <a:lnSpc>
                <a:spcPts val="2000"/>
              </a:lnSpc>
              <a:spcBef>
                <a:spcPts val="0"/>
              </a:spcBef>
              <a:spcAft>
                <a:spcPts val="0"/>
              </a:spcAft>
              <a:buClrTx/>
              <a:buSzTx/>
              <a:buFont typeface="Arial" panose="020B0604020202020204" pitchFamily="34" charset="0"/>
              <a:buChar char="•"/>
              <a:tabLst/>
              <a:defRPr/>
            </a:pPr>
            <a:r>
              <a:rPr lang="nl-NL" dirty="0"/>
              <a:t>Omzet:			van € 680 </a:t>
            </a:r>
            <a:r>
              <a:rPr lang="nl-NL" dirty="0" err="1"/>
              <a:t>mln</a:t>
            </a:r>
            <a:r>
              <a:rPr lang="nl-NL" dirty="0"/>
              <a:t> naar € 654 </a:t>
            </a:r>
            <a:r>
              <a:rPr lang="nl-NL" dirty="0" err="1"/>
              <a:t>mln</a:t>
            </a:r>
            <a:r>
              <a:rPr lang="nl-NL" dirty="0"/>
              <a:t>, lichte afname van 4% als gevolg van selectief aannamebeleid</a:t>
            </a:r>
          </a:p>
          <a:p>
            <a:pPr marL="171450" indent="-171450">
              <a:lnSpc>
                <a:spcPts val="2000"/>
              </a:lnSpc>
              <a:buFont typeface="Arial" panose="020B0604020202020204" pitchFamily="34" charset="0"/>
              <a:buChar char="•"/>
            </a:pPr>
            <a:r>
              <a:rPr lang="nl-NL" dirty="0"/>
              <a:t>Onderliggende EBITDA:		van € 16 </a:t>
            </a:r>
            <a:r>
              <a:rPr lang="nl-NL" dirty="0" err="1"/>
              <a:t>mln</a:t>
            </a:r>
            <a:r>
              <a:rPr lang="nl-NL" dirty="0"/>
              <a:t> naar € 8 </a:t>
            </a:r>
            <a:r>
              <a:rPr lang="nl-NL" dirty="0" err="1"/>
              <a:t>mln</a:t>
            </a:r>
            <a:r>
              <a:rPr lang="nl-NL" dirty="0"/>
              <a:t>,  resultaat beïnvloed door </a:t>
            </a:r>
            <a:r>
              <a:rPr lang="nl-NL" sz="1200" kern="1200" dirty="0">
                <a:solidFill>
                  <a:schemeClr val="tx1"/>
                </a:solidFill>
                <a:effectLst/>
                <a:latin typeface="+mn-lt"/>
                <a:ea typeface="+mn-ea"/>
                <a:cs typeface="+mn-cs"/>
              </a:rPr>
              <a:t>€ 10 miljoen afboeking door </a:t>
            </a:r>
            <a:r>
              <a:rPr lang="nl-NL" dirty="0"/>
              <a:t>contractbeëindiging Wintrack II </a:t>
            </a:r>
          </a:p>
          <a:p>
            <a:pPr marL="171450" indent="-171450">
              <a:lnSpc>
                <a:spcPts val="2000"/>
              </a:lnSpc>
              <a:buFont typeface="Arial" panose="020B0604020202020204" pitchFamily="34" charset="0"/>
              <a:buChar char="•"/>
            </a:pPr>
            <a:r>
              <a:rPr lang="nl-NL" dirty="0"/>
              <a:t>Orderportefeuille:		gedaald naar € 766 miljoen per 31-12-2018, ten opzichte van € 814 miljoen eind 2017</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Het resultaat werd in belangrijke mate beïnvloed door de beëindiging van het Wintrack II contract door </a:t>
            </a:r>
            <a:r>
              <a:rPr lang="nl-NL" sz="1200" kern="1200" dirty="0" err="1">
                <a:solidFill>
                  <a:schemeClr val="tx1"/>
                </a:solidFill>
                <a:effectLst/>
                <a:latin typeface="+mn-lt"/>
                <a:ea typeface="+mn-ea"/>
                <a:cs typeface="+mn-cs"/>
              </a:rPr>
              <a:t>TenneT</a:t>
            </a:r>
            <a:r>
              <a:rPr lang="nl-NL" sz="1200" kern="1200" dirty="0">
                <a:solidFill>
                  <a:schemeClr val="tx1"/>
                </a:solidFill>
                <a:effectLst/>
                <a:latin typeface="+mn-lt"/>
                <a:ea typeface="+mn-ea"/>
                <a:cs typeface="+mn-cs"/>
              </a:rPr>
              <a:t>. In het derde kwartaal heeft Heijmans € 10 miljoen afgeboekt voor nog niet betaalde facturen en kosten, alsmede de afwikkeling van reeds aangegane verplichtingen. </a:t>
            </a:r>
          </a:p>
          <a:p>
            <a:r>
              <a:rPr lang="nl-NL" sz="1200" kern="1200" dirty="0">
                <a:solidFill>
                  <a:schemeClr val="tx1"/>
                </a:solidFill>
                <a:effectLst/>
                <a:latin typeface="+mn-lt"/>
                <a:ea typeface="+mn-ea"/>
                <a:cs typeface="+mn-cs"/>
              </a:rPr>
              <a:t>Na tussenkomst van de Raad van Arbitrage voor de Bouw bereikte Heijmans met de provincie Noord-Holland overeenstemming om de Wilhelminasluis in Zaandam af te bouwen. De werkzaamheden zijn inmiddels gestart.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Bij het project </a:t>
            </a:r>
            <a:r>
              <a:rPr lang="nl-NL" sz="1200" kern="1200" dirty="0" err="1">
                <a:solidFill>
                  <a:schemeClr val="tx1"/>
                </a:solidFill>
                <a:effectLst/>
                <a:latin typeface="+mn-lt"/>
                <a:ea typeface="+mn-ea"/>
                <a:cs typeface="+mn-cs"/>
              </a:rPr>
              <a:t>Zuidasdok</a:t>
            </a:r>
            <a:r>
              <a:rPr lang="nl-NL" sz="1200" kern="1200" dirty="0">
                <a:solidFill>
                  <a:schemeClr val="tx1"/>
                </a:solidFill>
                <a:effectLst/>
                <a:latin typeface="+mn-lt"/>
                <a:ea typeface="+mn-ea"/>
                <a:cs typeface="+mn-cs"/>
              </a:rPr>
              <a:t> duurt de herijkingsfase langer dan gepland. Het consortium </a:t>
            </a:r>
            <a:r>
              <a:rPr lang="nl-NL" sz="1200" kern="1200" dirty="0" err="1">
                <a:solidFill>
                  <a:schemeClr val="tx1"/>
                </a:solidFill>
                <a:effectLst/>
                <a:latin typeface="+mn-lt"/>
                <a:ea typeface="+mn-ea"/>
                <a:cs typeface="+mn-cs"/>
              </a:rPr>
              <a:t>ZuidPlus</a:t>
            </a:r>
            <a:r>
              <a:rPr lang="nl-NL" sz="1200" kern="1200" dirty="0">
                <a:solidFill>
                  <a:schemeClr val="tx1"/>
                </a:solidFill>
                <a:effectLst/>
                <a:latin typeface="+mn-lt"/>
                <a:ea typeface="+mn-ea"/>
                <a:cs typeface="+mn-cs"/>
              </a:rPr>
              <a:t> (Fluor-HOCHTIEF-Heijmans), waarin Heijmans een aandeel heeft van 15%, voert constructief overleg hierover met de opdrachtgever om te komen tot een herijkingsvaststelling.</a:t>
            </a:r>
          </a:p>
          <a:p>
            <a:endParaRPr lang="nl-NL" sz="1200" b="1" kern="1200" dirty="0">
              <a:solidFill>
                <a:schemeClr val="tx1"/>
              </a:solidFill>
              <a:effectLst/>
              <a:latin typeface="+mn-lt"/>
              <a:ea typeface="+mn-ea"/>
              <a:cs typeface="+mn-cs"/>
            </a:endParaRPr>
          </a:p>
          <a:p>
            <a:r>
              <a:rPr lang="nl-NL" sz="1200" b="0" u="sng" kern="1200" dirty="0">
                <a:solidFill>
                  <a:schemeClr val="tx1"/>
                </a:solidFill>
                <a:effectLst/>
                <a:latin typeface="+mn-lt"/>
                <a:ea typeface="+mn-ea"/>
                <a:cs typeface="+mn-cs"/>
              </a:rPr>
              <a:t>Overige projecten om te noemen</a:t>
            </a:r>
            <a:endParaRPr lang="nl-NL" sz="1200" b="0" u="none" kern="1200" dirty="0">
              <a:solidFill>
                <a:schemeClr val="tx1"/>
              </a:solidFill>
              <a:effectLst/>
              <a:latin typeface="+mn-lt"/>
              <a:ea typeface="+mn-ea"/>
              <a:cs typeface="+mn-cs"/>
            </a:endParaRPr>
          </a:p>
          <a:p>
            <a:pPr marL="171450" indent="-171450">
              <a:buFont typeface="Arial" panose="020B0604020202020204" pitchFamily="34" charset="0"/>
              <a:buChar char="•"/>
            </a:pPr>
            <a:r>
              <a:rPr lang="nl-NL" sz="1200" kern="1200" dirty="0">
                <a:solidFill>
                  <a:schemeClr val="tx1"/>
                </a:solidFill>
                <a:effectLst/>
                <a:latin typeface="+mn-lt"/>
                <a:ea typeface="+mn-ea"/>
                <a:cs typeface="+mn-cs"/>
              </a:rPr>
              <a:t>Nieuw verworven in 2018: fase 1 uitbreiding A1 Apeldoorn – Azelo, N381, onderhoud hoofdvaarweg Lemmer – Delfzijl</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Recent: contractondertekening </a:t>
            </a:r>
            <a:r>
              <a:rPr lang="nl-NL" sz="1200" kern="1200" dirty="0" err="1">
                <a:solidFill>
                  <a:schemeClr val="tx1"/>
                </a:solidFill>
                <a:effectLst/>
                <a:latin typeface="+mn-lt"/>
                <a:ea typeface="+mn-ea"/>
                <a:cs typeface="+mn-cs"/>
              </a:rPr>
              <a:t>Main</a:t>
            </a:r>
            <a:r>
              <a:rPr lang="nl-NL" sz="1200" kern="1200" dirty="0">
                <a:solidFill>
                  <a:schemeClr val="tx1"/>
                </a:solidFill>
                <a:effectLst/>
                <a:latin typeface="+mn-lt"/>
                <a:ea typeface="+mn-ea"/>
                <a:cs typeface="+mn-cs"/>
              </a:rPr>
              <a:t> contract Schiphol voor start- en landingsterreinen</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N23 afgerond, A27/A1 officieel geopend, Beatrixsluis volgens plan met ingebruikname derde en laatste sluiskolk</a:t>
            </a:r>
          </a:p>
          <a:p>
            <a:pPr marL="0" indent="0">
              <a:buFontTx/>
              <a:buNone/>
            </a:pPr>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Heijmans en BAM hebben hun voornemen voor de oprichting van een gezamenlijk asfaltproductiebedrijf voor de Nederlandse markt voorgelegd aan de Autoriteit Consument &amp; Markt. Beide bedrijven willen hun asfaltproductie activiteiten hierin onderbrengen. Deze joint-venture biedt de mogelijkheid om kennis, kunde en investeringen in vernieuwing en verduurzaming te bundelen.</a:t>
            </a:r>
          </a:p>
          <a:p>
            <a:r>
              <a:rPr lang="nl-NL" sz="1200" b="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13</a:t>
            </a:fld>
            <a:endParaRPr lang="nl-NL"/>
          </a:p>
        </p:txBody>
      </p:sp>
    </p:spTree>
    <p:extLst>
      <p:ext uri="{BB962C8B-B14F-4D97-AF65-F5344CB8AC3E}">
        <p14:creationId xmlns:p14="http://schemas.microsoft.com/office/powerpoint/2010/main" val="1026046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14</a:t>
            </a:fld>
            <a:endParaRPr lang="nl-NL"/>
          </a:p>
        </p:txBody>
      </p:sp>
    </p:spTree>
    <p:extLst>
      <p:ext uri="{BB962C8B-B14F-4D97-AF65-F5344CB8AC3E}">
        <p14:creationId xmlns:p14="http://schemas.microsoft.com/office/powerpoint/2010/main" val="3716697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15</a:t>
            </a:fld>
            <a:endParaRPr lang="nl-NL"/>
          </a:p>
        </p:txBody>
      </p:sp>
    </p:spTree>
    <p:extLst>
      <p:ext uri="{BB962C8B-B14F-4D97-AF65-F5344CB8AC3E}">
        <p14:creationId xmlns:p14="http://schemas.microsoft.com/office/powerpoint/2010/main" val="3180674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dirty="0"/>
              <a:t>Toelichting bij P&amp;L tabel:</a:t>
            </a:r>
          </a:p>
          <a:p>
            <a:pPr marL="0" indent="0">
              <a:buNone/>
            </a:pPr>
            <a:endParaRPr lang="nl-NL" dirty="0"/>
          </a:p>
          <a:p>
            <a:pPr marL="171450" indent="-171450">
              <a:buFont typeface="Arial" panose="020B0604020202020204" pitchFamily="34" charset="0"/>
              <a:buChar char="•"/>
            </a:pPr>
            <a:r>
              <a:rPr lang="nl-NL" dirty="0"/>
              <a:t>Afwaardering grondposities:</a:t>
            </a:r>
          </a:p>
          <a:p>
            <a:pPr marL="0" indent="0">
              <a:buFont typeface="Arial" panose="020B0604020202020204" pitchFamily="34" charset="0"/>
              <a:buNone/>
            </a:pPr>
            <a:r>
              <a:rPr lang="nl-NL" sz="1200" kern="1200" dirty="0">
                <a:solidFill>
                  <a:schemeClr val="tx1"/>
                </a:solidFill>
                <a:effectLst/>
                <a:latin typeface="+mn-lt"/>
                <a:ea typeface="+mn-ea"/>
                <a:cs typeface="+mn-cs"/>
              </a:rPr>
              <a:t>In het vierde kwartaal van 2018 hebben we een waarde-aanpassing van € 5 miljoen doorgevoerd op een relatief grote positie nabij Almere, als gevolg van een uitspraak van de Raad van State waarin akkoord gegeven is op de plaatsing van een groot aantal windmolens in de directe omgeving. Hierdoor is een gedeelte van het ontwikkelgebied minder geschikt geworden voor toekomstige woningbouw wat van invloed is geweest op de waardering van de gronden. </a:t>
            </a:r>
          </a:p>
          <a:p>
            <a:pPr marL="0" indent="0">
              <a:buFont typeface="Arial" panose="020B0604020202020204" pitchFamily="34" charset="0"/>
              <a:buNone/>
            </a:pPr>
            <a:endParaRPr lang="nl-NL" sz="1200" kern="1200" dirty="0">
              <a:solidFill>
                <a:schemeClr val="tx1"/>
              </a:solidFill>
              <a:effectLst/>
              <a:latin typeface="+mn-lt"/>
              <a:ea typeface="+mn-ea"/>
              <a:cs typeface="+mn-cs"/>
            </a:endParaRPr>
          </a:p>
          <a:p>
            <a:pPr marL="171450" indent="-171450">
              <a:buFont typeface="Arial" panose="020B0604020202020204" pitchFamily="34" charset="0"/>
              <a:buChar char="•"/>
            </a:pPr>
            <a:r>
              <a:rPr lang="nl-NL" sz="1200" kern="1200" dirty="0">
                <a:solidFill>
                  <a:schemeClr val="tx1"/>
                </a:solidFill>
                <a:effectLst/>
                <a:latin typeface="+mn-lt"/>
                <a:ea typeface="+mn-ea"/>
                <a:cs typeface="+mn-cs"/>
              </a:rPr>
              <a:t>Vrijval indexatie pensioenen:</a:t>
            </a:r>
          </a:p>
          <a:p>
            <a:pPr marL="0" indent="0">
              <a:buFont typeface="Arial" panose="020B0604020202020204" pitchFamily="34" charset="0"/>
              <a:buNone/>
            </a:pPr>
            <a:r>
              <a:rPr lang="nl-NL" sz="1200" kern="1200" dirty="0">
                <a:solidFill>
                  <a:schemeClr val="tx1"/>
                </a:solidFill>
                <a:effectLst/>
                <a:latin typeface="+mn-lt"/>
                <a:ea typeface="+mn-ea"/>
                <a:cs typeface="+mn-cs"/>
              </a:rPr>
              <a:t>Zoals bij H1 reeds aangekondigd hebben we een </a:t>
            </a:r>
            <a:r>
              <a:rPr lang="nl-NL" sz="1200" kern="1200" dirty="0" err="1">
                <a:solidFill>
                  <a:schemeClr val="tx1"/>
                </a:solidFill>
                <a:effectLst/>
                <a:latin typeface="+mn-lt"/>
                <a:ea typeface="+mn-ea"/>
                <a:cs typeface="+mn-cs"/>
              </a:rPr>
              <a:t>buy</a:t>
            </a:r>
            <a:r>
              <a:rPr lang="nl-NL" sz="1200" kern="1200" dirty="0">
                <a:solidFill>
                  <a:schemeClr val="tx1"/>
                </a:solidFill>
                <a:effectLst/>
                <a:latin typeface="+mn-lt"/>
                <a:ea typeface="+mn-ea"/>
                <a:cs typeface="+mn-cs"/>
              </a:rPr>
              <a:t>-in gedaan van ons pensioenfonds. Hiermee verdwijnt een eventueel bijstortingsrisico voor Heijmans en hebben onze deelnemers een gegarandeerd pensioen. Er stond een pensioen asset op de balans van ongeveer € 30 miljoen, dit is ten laste van het Eigen Vermogen afgeboekt. Dit scheelt 2% solvabiliteit. Ook stond er een verplichting van € 5 miljoen in onze boeken voor indexatieverplichtingen. Deze is vrijgevallen ten gunste van de P&amp;L, omdat de voorziening destijds ook ten laste van de P&amp;L is genomen. De verplichting is omgezet in een looncomponent. Daardoor zullen de loonkosten initieel stijgen met € 1 miljoen per jaar, maar dit zal in de daaropvolgende jaren teruglopen. </a:t>
            </a:r>
          </a:p>
          <a:p>
            <a:pPr marL="0" indent="0">
              <a:buFont typeface="Arial" panose="020B0604020202020204" pitchFamily="34" charset="0"/>
              <a:buNone/>
            </a:pPr>
            <a:endParaRPr lang="nl-NL" sz="1200" kern="1200" dirty="0">
              <a:solidFill>
                <a:schemeClr val="tx1"/>
              </a:solidFill>
              <a:effectLst/>
              <a:latin typeface="+mn-lt"/>
              <a:ea typeface="+mn-ea"/>
              <a:cs typeface="+mn-cs"/>
            </a:endParaRPr>
          </a:p>
          <a:p>
            <a:pPr marL="171450" indent="-171450">
              <a:buFont typeface="Arial" panose="020B0604020202020204" pitchFamily="34" charset="0"/>
              <a:buChar char="•"/>
            </a:pPr>
            <a:r>
              <a:rPr lang="nl-NL" sz="1200" kern="1200" dirty="0">
                <a:solidFill>
                  <a:schemeClr val="tx1"/>
                </a:solidFill>
                <a:effectLst/>
                <a:latin typeface="+mn-lt"/>
                <a:ea typeface="+mn-ea"/>
                <a:cs typeface="+mn-cs"/>
              </a:rPr>
              <a:t>Tax line is 0:</a:t>
            </a:r>
          </a:p>
          <a:p>
            <a:pPr marL="0" indent="0">
              <a:buFont typeface="Arial" panose="020B0604020202020204" pitchFamily="34" charset="0"/>
              <a:buNone/>
            </a:pPr>
            <a:r>
              <a:rPr lang="nl-NL" sz="1200" kern="1200" dirty="0">
                <a:solidFill>
                  <a:schemeClr val="tx1"/>
                </a:solidFill>
                <a:effectLst/>
                <a:latin typeface="+mn-lt"/>
                <a:ea typeface="+mn-ea"/>
                <a:cs typeface="+mn-cs"/>
              </a:rPr>
              <a:t>Dit komt omdat belastinglast gedekt is door nog niet gewaardeerde belastingverliezen. </a:t>
            </a:r>
          </a:p>
          <a:p>
            <a:pPr marL="0" indent="0">
              <a:buFont typeface="Arial" panose="020B0604020202020204" pitchFamily="34" charset="0"/>
              <a:buNone/>
            </a:pPr>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16</a:t>
            </a:fld>
            <a:endParaRPr lang="nl-NL"/>
          </a:p>
        </p:txBody>
      </p:sp>
    </p:spTree>
    <p:extLst>
      <p:ext uri="{BB962C8B-B14F-4D97-AF65-F5344CB8AC3E}">
        <p14:creationId xmlns:p14="http://schemas.microsoft.com/office/powerpoint/2010/main" val="2549947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Inhoud en details vernieuwde financieringsafspraken:</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Op basis van de geboekte voortgang in het herstel van de winstgevendheid en de schuldreductie, heeft Heijmans dit voorjaar de financieringsafspraken uit februari 2017 kunnen vernieuwen om tot lange termijn financiering te komen. </a:t>
            </a:r>
          </a:p>
          <a:p>
            <a:r>
              <a:rPr lang="nl-NL" sz="1200" kern="1200" dirty="0">
                <a:solidFill>
                  <a:schemeClr val="tx1"/>
                </a:solidFill>
                <a:effectLst/>
                <a:latin typeface="+mn-lt"/>
                <a:ea typeface="+mn-ea"/>
                <a:cs typeface="+mn-cs"/>
              </a:rPr>
              <a:t>Met het bankensyndicaat, bestaande uit ABN Amro, ING, KBC en Rabobank, is in mei akkoord bereikt over verlenging tot 1 juli 2022 met aangepaste voorwaarden.  </a:t>
            </a:r>
          </a:p>
          <a:p>
            <a:r>
              <a:rPr lang="nl-NL" sz="1200" kern="1200" dirty="0">
                <a:solidFill>
                  <a:schemeClr val="tx1"/>
                </a:solidFill>
                <a:effectLst/>
                <a:latin typeface="+mn-lt"/>
                <a:ea typeface="+mn-ea"/>
                <a:cs typeface="+mn-cs"/>
              </a:rPr>
              <a:t>Het totale commitment van de faciliteit is op verzoek van Heijmans vervroegd in 2 stappen teruggebracht, gerelateerd aan de volledige uittreding van KBC uit het bankensyndicaat. </a:t>
            </a:r>
          </a:p>
          <a:p>
            <a:r>
              <a:rPr lang="nl-NL" sz="1200" kern="1200" dirty="0">
                <a:solidFill>
                  <a:schemeClr val="tx1"/>
                </a:solidFill>
                <a:effectLst/>
                <a:latin typeface="+mn-lt"/>
                <a:ea typeface="+mn-ea"/>
                <a:cs typeface="+mn-cs"/>
              </a:rPr>
              <a:t>In het zekerhedenpakket zijn geen wijzigingen doorgevoerd. </a:t>
            </a:r>
          </a:p>
          <a:p>
            <a:r>
              <a:rPr lang="nl-NL" sz="1200" kern="1200" dirty="0">
                <a:solidFill>
                  <a:schemeClr val="tx1"/>
                </a:solidFill>
                <a:effectLst/>
                <a:latin typeface="+mn-lt"/>
                <a:ea typeface="+mn-ea"/>
                <a:cs typeface="+mn-cs"/>
              </a:rPr>
              <a:t>De rentemarge verbeterde onmiddellijk van 4% naar 3% en er zijn prestatieafspraken gemaakt waarmee de marge gefaseerd verder kan verbeteren waardoor hij vanaf februari op 2,25% staat.</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De Interest Cover Ratio (&gt;4) en </a:t>
            </a:r>
            <a:r>
              <a:rPr lang="nl-NL" sz="1200" kern="1200" dirty="0" err="1">
                <a:solidFill>
                  <a:schemeClr val="tx1"/>
                </a:solidFill>
                <a:effectLst/>
                <a:latin typeface="+mn-lt"/>
                <a:ea typeface="+mn-ea"/>
                <a:cs typeface="+mn-cs"/>
              </a:rPr>
              <a:t>Leverage</a:t>
            </a:r>
            <a:r>
              <a:rPr lang="nl-NL" sz="1200" kern="1200" dirty="0">
                <a:solidFill>
                  <a:schemeClr val="tx1"/>
                </a:solidFill>
                <a:effectLst/>
                <a:latin typeface="+mn-lt"/>
                <a:ea typeface="+mn-ea"/>
                <a:cs typeface="+mn-cs"/>
              </a:rPr>
              <a:t> Ratio (&lt;3) blijven ongewijzigd. </a:t>
            </a:r>
          </a:p>
          <a:p>
            <a:r>
              <a:rPr lang="nl-NL" sz="1200" kern="1200" dirty="0">
                <a:solidFill>
                  <a:schemeClr val="tx1"/>
                </a:solidFill>
                <a:effectLst/>
                <a:latin typeface="+mn-lt"/>
                <a:ea typeface="+mn-ea"/>
                <a:cs typeface="+mn-cs"/>
              </a:rPr>
              <a:t>Hier is ruimschoots aan voldaan. </a:t>
            </a:r>
          </a:p>
          <a:p>
            <a:r>
              <a:rPr lang="nl-NL" sz="1200" kern="1200" dirty="0">
                <a:solidFill>
                  <a:schemeClr val="tx1"/>
                </a:solidFill>
                <a:effectLst/>
                <a:latin typeface="+mn-lt"/>
                <a:ea typeface="+mn-ea"/>
                <a:cs typeface="+mn-cs"/>
              </a:rPr>
              <a:t>De </a:t>
            </a:r>
            <a:r>
              <a:rPr lang="nl-NL" sz="1200" kern="1200" dirty="0" err="1">
                <a:solidFill>
                  <a:schemeClr val="tx1"/>
                </a:solidFill>
                <a:effectLst/>
                <a:latin typeface="+mn-lt"/>
                <a:ea typeface="+mn-ea"/>
                <a:cs typeface="+mn-cs"/>
              </a:rPr>
              <a:t>Average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Leverage</a:t>
            </a:r>
            <a:r>
              <a:rPr lang="nl-NL" sz="1200" kern="1200" dirty="0">
                <a:solidFill>
                  <a:schemeClr val="tx1"/>
                </a:solidFill>
                <a:effectLst/>
                <a:latin typeface="+mn-lt"/>
                <a:ea typeface="+mn-ea"/>
                <a:cs typeface="+mn-cs"/>
              </a:rPr>
              <a:t> Ratio is naar beneden aangepast van maximaal 2,5 naar maximaal 1,5 tot en met Q1 2019 en maximaal 1,0 in de kwartalen erna. </a:t>
            </a:r>
          </a:p>
          <a:p>
            <a:r>
              <a:rPr lang="nl-NL" sz="1200" kern="1200" dirty="0">
                <a:solidFill>
                  <a:schemeClr val="tx1"/>
                </a:solidFill>
                <a:effectLst/>
                <a:latin typeface="+mn-lt"/>
                <a:ea typeface="+mn-ea"/>
                <a:cs typeface="+mn-cs"/>
              </a:rPr>
              <a:t>Per einde jaar bedroeg de </a:t>
            </a:r>
            <a:r>
              <a:rPr lang="nl-NL" sz="1200" kern="1200" dirty="0" err="1">
                <a:solidFill>
                  <a:schemeClr val="tx1"/>
                </a:solidFill>
                <a:effectLst/>
                <a:latin typeface="+mn-lt"/>
                <a:ea typeface="+mn-ea"/>
                <a:cs typeface="+mn-cs"/>
              </a:rPr>
              <a:t>Average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Leverage</a:t>
            </a:r>
            <a:r>
              <a:rPr lang="nl-NL" sz="1200" kern="1200" dirty="0">
                <a:solidFill>
                  <a:schemeClr val="tx1"/>
                </a:solidFill>
                <a:effectLst/>
                <a:latin typeface="+mn-lt"/>
                <a:ea typeface="+mn-ea"/>
                <a:cs typeface="+mn-cs"/>
              </a:rPr>
              <a:t> Ratio -0.4. </a:t>
            </a:r>
          </a:p>
          <a:p>
            <a:r>
              <a:rPr lang="nl-NL" sz="1200" kern="1200" dirty="0">
                <a:solidFill>
                  <a:schemeClr val="tx1"/>
                </a:solidFill>
                <a:effectLst/>
                <a:latin typeface="+mn-lt"/>
                <a:ea typeface="+mn-ea"/>
                <a:cs typeface="+mn-cs"/>
              </a:rPr>
              <a:t>Nieuw in de afspraken is de </a:t>
            </a:r>
            <a:r>
              <a:rPr lang="nl-NL" sz="1200" kern="1200" dirty="0" err="1">
                <a:solidFill>
                  <a:schemeClr val="tx1"/>
                </a:solidFill>
                <a:effectLst/>
                <a:latin typeface="+mn-lt"/>
                <a:ea typeface="+mn-ea"/>
                <a:cs typeface="+mn-cs"/>
              </a:rPr>
              <a:t>Solvency</a:t>
            </a:r>
            <a:r>
              <a:rPr lang="nl-NL" sz="1200" kern="1200" dirty="0">
                <a:solidFill>
                  <a:schemeClr val="tx1"/>
                </a:solidFill>
                <a:effectLst/>
                <a:latin typeface="+mn-lt"/>
                <a:ea typeface="+mn-ea"/>
                <a:cs typeface="+mn-cs"/>
              </a:rPr>
              <a:t> Ratio, waarbij het Garantievermogen tenminste 20% van het balanstotaal moet zijn in 2018 en 2019, en tenminste 22,5% in de jaren daarna. </a:t>
            </a:r>
          </a:p>
          <a:p>
            <a:r>
              <a:rPr lang="nl-NL" sz="1200" kern="1200" dirty="0">
                <a:solidFill>
                  <a:schemeClr val="tx1"/>
                </a:solidFill>
                <a:effectLst/>
                <a:latin typeface="+mn-lt"/>
                <a:ea typeface="+mn-ea"/>
                <a:cs typeface="+mn-cs"/>
              </a:rPr>
              <a:t>Deze ratio wordt uitsluitend bij jaareinde getoetst en is exclusief eventuele effecten als gevolg van IFRS 15 en 16. Eind 2018 was deze ratio 26.6.</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Verder zijn ook nieuwe afspraken gemaakt met de cumpref houders. </a:t>
            </a:r>
          </a:p>
          <a:p>
            <a:r>
              <a:rPr lang="nl-NL" sz="1200" kern="1200" dirty="0">
                <a:solidFill>
                  <a:schemeClr val="tx1"/>
                </a:solidFill>
                <a:effectLst/>
                <a:latin typeface="+mn-lt"/>
                <a:ea typeface="+mn-ea"/>
                <a:cs typeface="+mn-cs"/>
              </a:rPr>
              <a:t>Vanaf 2019 is de coupon verlaagd van 7.9% naar 7.2%.</a:t>
            </a:r>
          </a:p>
          <a:p>
            <a:r>
              <a:rPr lang="nl-NL" sz="1200" kern="1200" dirty="0">
                <a:solidFill>
                  <a:schemeClr val="tx1"/>
                </a:solidFill>
                <a:effectLst/>
                <a:latin typeface="+mn-lt"/>
                <a:ea typeface="+mn-ea"/>
                <a:cs typeface="+mn-cs"/>
              </a:rPr>
              <a:t>Verder hebben de we diverse aflossingselementen afgesproken, die gekoppeld zijn aan onze performance.  </a:t>
            </a:r>
          </a:p>
          <a:p>
            <a:r>
              <a:rPr lang="nl-NL" sz="1200" kern="1200" dirty="0">
                <a:solidFill>
                  <a:schemeClr val="tx1"/>
                </a:solidFill>
                <a:effectLst/>
                <a:latin typeface="+mn-lt"/>
                <a:ea typeface="+mn-ea"/>
                <a:cs typeface="+mn-cs"/>
              </a:rPr>
              <a:t>Bij een goede performance kunnen we de relatief dure cumprefs reduceren.</a:t>
            </a:r>
          </a:p>
          <a:p>
            <a:r>
              <a:rPr lang="nl-NL" sz="1200" kern="1200" dirty="0">
                <a:solidFill>
                  <a:schemeClr val="tx1"/>
                </a:solidFill>
                <a:effectLst/>
                <a:latin typeface="+mn-lt"/>
                <a:ea typeface="+mn-ea"/>
                <a:cs typeface="+mn-cs"/>
              </a:rPr>
              <a:t>We hebben de volgende aflossingselementen afgesproken:</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Jaarlijkse coupon wordt in aandelen uitgekeerd</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De vrijgemaakte cash wordt gebruikt om af te lossen</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Voor iedere euro dividend dat aan gewone aandeelhouders wordt betaald zal € 0,5 aan cum pref houders worden terugbetaald</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Indien </a:t>
            </a:r>
            <a:r>
              <a:rPr lang="nl-NL" sz="1200" kern="1200" dirty="0" err="1">
                <a:solidFill>
                  <a:schemeClr val="tx1"/>
                </a:solidFill>
                <a:effectLst/>
                <a:latin typeface="+mn-lt"/>
                <a:ea typeface="+mn-ea"/>
                <a:cs typeface="+mn-cs"/>
              </a:rPr>
              <a:t>solvency</a:t>
            </a:r>
            <a:r>
              <a:rPr lang="nl-NL" sz="1200" kern="1200" dirty="0">
                <a:solidFill>
                  <a:schemeClr val="tx1"/>
                </a:solidFill>
                <a:effectLst/>
                <a:latin typeface="+mn-lt"/>
                <a:ea typeface="+mn-ea"/>
                <a:cs typeface="+mn-cs"/>
              </a:rPr>
              <a:t> &gt; 30% EN dividend betaald, dan extra aflossing ter hoogte van de coupon</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De aflossingen zullen plaatsvinden in de vorm van de uitkering van agioreserve. Een statutenwijziging is vereist om deze bevoegdheid toe te kennen aan de RvB/RvC. Dit punt wordt op de komende AVA geagendeerd. Voorts zal jaarlijks aan de AVA verzocht worden om het emissie / sub 10 mandaat. De bedoeling is om de jaarlijkse coupon uit te keren in aandelen </a:t>
            </a:r>
            <a:r>
              <a:rPr lang="nl-NL" sz="1200" u="sng" kern="1200" dirty="0">
                <a:solidFill>
                  <a:schemeClr val="tx1"/>
                </a:solidFill>
                <a:effectLst/>
                <a:latin typeface="+mn-lt"/>
                <a:ea typeface="+mn-ea"/>
                <a:cs typeface="+mn-cs"/>
              </a:rPr>
              <a:t>vanuit</a:t>
            </a:r>
            <a:r>
              <a:rPr lang="nl-NL" sz="1200" u="none" kern="1200" dirty="0">
                <a:solidFill>
                  <a:schemeClr val="tx1"/>
                </a:solidFill>
                <a:effectLst/>
                <a:latin typeface="+mn-lt"/>
                <a:ea typeface="+mn-ea"/>
                <a:cs typeface="+mn-cs"/>
              </a:rPr>
              <a:t> dit emissiemandaat.</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17</a:t>
            </a:fld>
            <a:endParaRPr lang="nl-NL"/>
          </a:p>
        </p:txBody>
      </p:sp>
    </p:spTree>
    <p:extLst>
      <p:ext uri="{BB962C8B-B14F-4D97-AF65-F5344CB8AC3E}">
        <p14:creationId xmlns:p14="http://schemas.microsoft.com/office/powerpoint/2010/main" val="1831167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18</a:t>
            </a:fld>
            <a:endParaRPr lang="nl-NL"/>
          </a:p>
        </p:txBody>
      </p:sp>
    </p:spTree>
    <p:extLst>
      <p:ext uri="{BB962C8B-B14F-4D97-AF65-F5344CB8AC3E}">
        <p14:creationId xmlns:p14="http://schemas.microsoft.com/office/powerpoint/2010/main" val="3280520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19</a:t>
            </a:fld>
            <a:endParaRPr lang="nl-NL"/>
          </a:p>
        </p:txBody>
      </p:sp>
    </p:spTree>
    <p:extLst>
      <p:ext uri="{BB962C8B-B14F-4D97-AF65-F5344CB8AC3E}">
        <p14:creationId xmlns:p14="http://schemas.microsoft.com/office/powerpoint/2010/main" val="2335929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20</a:t>
            </a:fld>
            <a:endParaRPr lang="nl-NL"/>
          </a:p>
        </p:txBody>
      </p:sp>
    </p:spTree>
    <p:extLst>
      <p:ext uri="{BB962C8B-B14F-4D97-AF65-F5344CB8AC3E}">
        <p14:creationId xmlns:p14="http://schemas.microsoft.com/office/powerpoint/2010/main" val="1649873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De omzet komt naar verwachting op een vergelijkbaar niveau uit als in 2018, waarbij een daling in Infra als gevolg van een selectief aannamebeleid gecompenseerd zal worden door de andere activiteiten. Uitgaande van gelijkblijvende marktomstandigheden verwachten wij in 2019 een verdere verbetering van het overall resultaat.  </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In 2018 heeft zowel een herfinanciering van de syndicaatslening plaatsgevonden als een aanpassing van de jaarlijkse coupon van de cumulatief preferente aandelen B. We verwachten dat de kapitaalkosten in 2019 daarmee verder zullen dalen. De corporate financiering is hiermee op een gebalanceerd niveau gekomen met een sterk commitment van financiers naar de toekomst. </a:t>
            </a:r>
          </a:p>
          <a:p>
            <a:r>
              <a:rPr lang="nl-NL" sz="1200" kern="1200" dirty="0">
                <a:solidFill>
                  <a:schemeClr val="tx1"/>
                </a:solidFill>
                <a:effectLst/>
                <a:latin typeface="+mn-lt"/>
                <a:ea typeface="+mn-ea"/>
                <a:cs typeface="+mn-cs"/>
              </a:rPr>
              <a:t>Heijmans streeft ernaar om de solvabiliteit de komende jaren op eigen kracht verder te verbeteren richting 30%.</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21</a:t>
            </a:fld>
            <a:endParaRPr lang="nl-NL"/>
          </a:p>
        </p:txBody>
      </p:sp>
    </p:spTree>
    <p:extLst>
      <p:ext uri="{BB962C8B-B14F-4D97-AF65-F5344CB8AC3E}">
        <p14:creationId xmlns:p14="http://schemas.microsoft.com/office/powerpoint/2010/main" val="3572828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24</a:t>
            </a:fld>
            <a:endParaRPr lang="nl-NL"/>
          </a:p>
        </p:txBody>
      </p:sp>
    </p:spTree>
    <p:extLst>
      <p:ext uri="{BB962C8B-B14F-4D97-AF65-F5344CB8AC3E}">
        <p14:creationId xmlns:p14="http://schemas.microsoft.com/office/powerpoint/2010/main" val="3944292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i="0" kern="1200" dirty="0">
                <a:solidFill>
                  <a:schemeClr val="tx1"/>
                </a:solidFill>
                <a:effectLst/>
                <a:latin typeface="+mn-lt"/>
                <a:ea typeface="+mn-ea"/>
                <a:cs typeface="+mn-cs"/>
              </a:rPr>
              <a:t>Na het transitiejaar 2017, waarin voor Heijmans het zekerstellen van continuïteit, schuldreductie en herstel van winstgevendheid, als ook het ‘de-risken’ van projecten de grootste prioriteit hadden, stond 2018 in het teken van doorgaan op de ingeslagen weg en daarnaast het vaststellen van een langetermijnvisie en -planning. </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Overigens slaan we met deze strategische agenda niet een geheel nieuwe weg in. De strategie voor de komende jaren is een bundeling tot één geïntegreerd plan van diverse ontwikkelingen en initiatieven waar we al mee bezig waren, en tilt deze naar een hoger niveau. Daarnaast hebben we explicieter onze </a:t>
            </a:r>
            <a:r>
              <a:rPr lang="nl-NL" sz="1200" kern="1200" dirty="0" err="1">
                <a:solidFill>
                  <a:schemeClr val="tx1"/>
                </a:solidFill>
                <a:effectLst/>
                <a:latin typeface="+mn-lt"/>
                <a:ea typeface="+mn-ea"/>
                <a:cs typeface="+mn-cs"/>
              </a:rPr>
              <a:t>langetermijn</a:t>
            </a:r>
            <a:r>
              <a:rPr lang="nl-NL" sz="1200" kern="1200" dirty="0">
                <a:solidFill>
                  <a:schemeClr val="tx1"/>
                </a:solidFill>
                <a:effectLst/>
                <a:latin typeface="+mn-lt"/>
                <a:ea typeface="+mn-ea"/>
                <a:cs typeface="+mn-cs"/>
              </a:rPr>
              <a:t> ambitie bepaald. Onze missie daarbij is het creëren van een gezonde leefomgeving. </a:t>
            </a:r>
          </a:p>
          <a:p>
            <a:r>
              <a:rPr lang="nl-NL" sz="1200" kern="1200" dirty="0">
                <a:solidFill>
                  <a:schemeClr val="tx1"/>
                </a:solidFill>
                <a:effectLst/>
                <a:latin typeface="+mn-lt"/>
                <a:ea typeface="+mn-ea"/>
                <a:cs typeface="+mn-cs"/>
              </a:rPr>
              <a:t> </a:t>
            </a:r>
          </a:p>
          <a:p>
            <a:endParaRPr lang="nl-NL" dirty="0"/>
          </a:p>
          <a:p>
            <a:r>
              <a:rPr lang="nl-NL" dirty="0"/>
              <a:t> </a:t>
            </a:r>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25</a:t>
            </a:fld>
            <a:endParaRPr lang="nl-NL"/>
          </a:p>
        </p:txBody>
      </p:sp>
    </p:spTree>
    <p:extLst>
      <p:ext uri="{BB962C8B-B14F-4D97-AF65-F5344CB8AC3E}">
        <p14:creationId xmlns:p14="http://schemas.microsoft.com/office/powerpoint/2010/main" val="3265689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Wij willen bijdragen aan het maken van een gezonde leefomgeving. Iedereen wil gezonde lucht inademen, wonen in een fijne buurt, genieten van mooie natuur, werken op een goede werkplek, veilig reizen van A naar B en aan het einde van de dag weer gezond thuiskomen. Gezond sluit aan bij een bredere beweging die de maatschappij al langere tijd maakt. Want bij gezonder eten, meer bewegen en bewuster leven hoort net zo goed gezond wonen, werken en voortbewegen. Wij willen die gezonde leefomgeving vormgeven. Door te ontwikkelen, te bouwen en te verbinden. Door te maken. </a:t>
            </a: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26</a:t>
            </a:fld>
            <a:endParaRPr lang="nl-NL"/>
          </a:p>
        </p:txBody>
      </p:sp>
    </p:spTree>
    <p:extLst>
      <p:ext uri="{BB962C8B-B14F-4D97-AF65-F5344CB8AC3E}">
        <p14:creationId xmlns:p14="http://schemas.microsoft.com/office/powerpoint/2010/main" val="2686762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Heijmans begon ooit als een stratenmaker, maar ook vandaag de dag zijn we in ons denken en doen nog steeds makers. Makers van een gezonde leefomgeving. </a:t>
            </a:r>
            <a:r>
              <a:rPr lang="nl-NL" dirty="0"/>
              <a:t>We bedenken, adviseren, ontwikkelen en ontwerpen, altijd met als uiteindelijk doel om iets tot stand te brengen. Met hart en ziel en een stevige portie gezond verstand geven we vorm aan de ruimtelijke orde. We voegen er zaken aan toe die er voor misschien wel honderd jaar blijven staan. Een grote verantwoordelijkheid maar tegelijkertijd ook een prachtige opgave om een bijdrage aan te mogen geven. Met het elan en de reputatie van een beursgenoteerde speler met meer dan 4.500 mensen, en daaromheen een schil van toegewijde partners en leveranciers. </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27</a:t>
            </a:fld>
            <a:endParaRPr lang="nl-NL"/>
          </a:p>
        </p:txBody>
      </p:sp>
    </p:spTree>
    <p:extLst>
      <p:ext uri="{BB962C8B-B14F-4D97-AF65-F5344CB8AC3E}">
        <p14:creationId xmlns:p14="http://schemas.microsoft.com/office/powerpoint/2010/main" val="1516551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alles wat we bedenken en doen, dragen we bij aan een gezonde leefomgeving.</a:t>
            </a:r>
          </a:p>
          <a:p>
            <a:r>
              <a:rPr lang="nl-NL" dirty="0"/>
              <a:t>Het</a:t>
            </a:r>
            <a:r>
              <a:rPr lang="nl-NL" baseline="0" dirty="0"/>
              <a:t> spreekt voor zich dat een gezonde omgeving een duurzame omgeving moet zijn. Dus: </a:t>
            </a:r>
            <a:r>
              <a:rPr lang="nl-NL" dirty="0"/>
              <a:t> </a:t>
            </a:r>
          </a:p>
          <a:p>
            <a:r>
              <a:rPr lang="nl-NL" dirty="0"/>
              <a:t>Waar wij geweest zijn, laten we het beter achter dan dat we het aantroffen</a:t>
            </a:r>
          </a:p>
          <a:p>
            <a:endParaRPr lang="nl-NL" dirty="0"/>
          </a:p>
          <a:p>
            <a:r>
              <a:rPr lang="nl-NL" dirty="0"/>
              <a:t>Daarvoor moeten we een gezonde onderneming zijn. Die duurzaam kan bestaan. </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solidFill>
                  <a:prstClr val="black"/>
                </a:solidFill>
              </a:rPr>
              <a:pPr/>
              <a:t>28</a:t>
            </a:fld>
            <a:endParaRPr lang="nl-NL">
              <a:solidFill>
                <a:prstClr val="black"/>
              </a:solidFill>
            </a:endParaRPr>
          </a:p>
        </p:txBody>
      </p:sp>
    </p:spTree>
    <p:extLst>
      <p:ext uri="{BB962C8B-B14F-4D97-AF65-F5344CB8AC3E}">
        <p14:creationId xmlns:p14="http://schemas.microsoft.com/office/powerpoint/2010/main" val="3326530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alles wat we bedenken en doen, nemen we de gebruiksfase als uitgangspunt: we willen het voor de gebruiker beter maken</a:t>
            </a:r>
          </a:p>
          <a:p>
            <a:r>
              <a:rPr lang="nl-NL" dirty="0"/>
              <a:t>Zo voegen we waarde toe voor onze klanten</a:t>
            </a:r>
          </a:p>
          <a:p>
            <a:r>
              <a:rPr lang="nl-NL" dirty="0"/>
              <a:t>Dit kunnen we omdat we werken vanuit een integrale blik, die zich uitstrekt over de hele levenscyclus van wat we realiseren</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29</a:t>
            </a:fld>
            <a:endParaRPr lang="nl-NL"/>
          </a:p>
        </p:txBody>
      </p:sp>
    </p:spTree>
    <p:extLst>
      <p:ext uri="{BB962C8B-B14F-4D97-AF65-F5344CB8AC3E}">
        <p14:creationId xmlns:p14="http://schemas.microsoft.com/office/powerpoint/2010/main" val="8323378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Met onze strategie richten we ons op 2023. Voor de komende jaren hebben we drie pijlers geformuleerd die richtinggevend zijn: 'Verbeteren, </a:t>
            </a:r>
            <a:r>
              <a:rPr lang="nl-NL" sz="1200" kern="1200" dirty="0" err="1">
                <a:solidFill>
                  <a:schemeClr val="tx1"/>
                </a:solidFill>
                <a:effectLst/>
                <a:latin typeface="+mn-lt"/>
                <a:ea typeface="+mn-ea"/>
                <a:cs typeface="+mn-cs"/>
              </a:rPr>
              <a:t>Verslimmen</a:t>
            </a:r>
            <a:r>
              <a:rPr lang="nl-NL" sz="1200" kern="1200" dirty="0">
                <a:solidFill>
                  <a:schemeClr val="tx1"/>
                </a:solidFill>
                <a:effectLst/>
                <a:latin typeface="+mn-lt"/>
                <a:ea typeface="+mn-ea"/>
                <a:cs typeface="+mn-cs"/>
              </a:rPr>
              <a:t> en Verduurzamen'. Heijmans wil een blijvende bijdrage leveren aan een gezonde leefomgeving door hierop in te zetten.  </a:t>
            </a:r>
          </a:p>
          <a:p>
            <a:endParaRPr lang="nl-NL" dirty="0"/>
          </a:p>
          <a:p>
            <a:r>
              <a:rPr lang="nl-NL" dirty="0"/>
              <a:t>De basis is </a:t>
            </a:r>
            <a:r>
              <a:rPr lang="nl-NL" b="1" dirty="0"/>
              <a:t>verbeteren</a:t>
            </a:r>
            <a:r>
              <a:rPr lang="nl-NL" dirty="0"/>
              <a:t>. Daarbij gaat het om zaken als veiligheid, grip op projecten en het consequent werken vanuit onze kernwaarden: samen, resultaatgericht en vanuit eigenaarschap. Verbeteren gaat over het huis op orde hebben en houden, over aantrekkelijk werkgeverschap zodat je de juiste mensen aantrekt en behoudt, maar vooral over focus op de dingen doen die we goed kunnen en de discipline om die dingen perfect te willen doen. En nee durven zeggen tegen andere zaken.  </a:t>
            </a:r>
          </a:p>
          <a:p>
            <a:endParaRPr lang="nl-NL" dirty="0"/>
          </a:p>
          <a:p>
            <a:r>
              <a:rPr lang="nl-NL" dirty="0"/>
              <a:t>Met </a:t>
            </a:r>
            <a:r>
              <a:rPr lang="nl-NL" b="1" dirty="0" err="1"/>
              <a:t>verslimmen</a:t>
            </a:r>
            <a:r>
              <a:rPr lang="nl-NL" dirty="0"/>
              <a:t> willen we oplossingen bieden die helpen de omgeving gezonder te maken en te houden. Want een gezonde leefomgeving is steeds meer ook een slimme leefomgeving geworden. Door van al onze projecten een digitale tweelingbroer te maken verbinden we de fysieke en de digitale wereld. De informatie die we hieruit ophalen gaan we gebruiken om onze klanten en eindgebruikers beter van dienst te kunnen zijn op gebied van comfort en gemak, veiligheid en efficiënt gebruik. </a:t>
            </a:r>
          </a:p>
          <a:p>
            <a:endParaRPr lang="nl-NL" dirty="0"/>
          </a:p>
          <a:p>
            <a:r>
              <a:rPr lang="nl-NL" dirty="0"/>
              <a:t>Met </a:t>
            </a:r>
            <a:r>
              <a:rPr lang="nl-NL" b="1" dirty="0"/>
              <a:t>verduurzamen</a:t>
            </a:r>
            <a:r>
              <a:rPr lang="nl-NL" dirty="0"/>
              <a:t> zorgen we er voor dat we ook op de lange termijn een gezonde leefomgeving hebben. Hierin kunnen wij als maker een verschil maken door duurzaam te ontwerpen en te bouwen. Met oog voor alternatieve en decentrale energiewinning, efficiënt gebruik van energie, ruimte en materiaal, en voor optimaal comfort en beleving. Daarbij is het de uitdaging in te zetten op de juiste oplossingen en tegelijkertijd ook goed de lange termijn effecten van die oplossingen in het oog te houden.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u="sng"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30</a:t>
            </a:fld>
            <a:endParaRPr lang="nl-NL"/>
          </a:p>
        </p:txBody>
      </p:sp>
    </p:spTree>
    <p:extLst>
      <p:ext uri="{BB962C8B-B14F-4D97-AF65-F5344CB8AC3E}">
        <p14:creationId xmlns:p14="http://schemas.microsoft.com/office/powerpoint/2010/main" val="3967491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u="sng" kern="1200" dirty="0">
                <a:solidFill>
                  <a:schemeClr val="tx1"/>
                </a:solidFill>
                <a:effectLst/>
                <a:latin typeface="+mn-lt"/>
                <a:ea typeface="+mn-ea"/>
                <a:cs typeface="+mn-cs"/>
              </a:rPr>
              <a:t>Verbeteren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In de pijler ‘Verbeteren; zetten we de uitgangspunten van onze strategie </a:t>
            </a:r>
            <a:r>
              <a:rPr lang="nl-NL" sz="1200" kern="1200" dirty="0" err="1">
                <a:solidFill>
                  <a:schemeClr val="tx1"/>
                </a:solidFill>
                <a:effectLst/>
                <a:latin typeface="+mn-lt"/>
                <a:ea typeface="+mn-ea"/>
                <a:cs typeface="+mn-cs"/>
              </a:rPr>
              <a:t>strategie</a:t>
            </a:r>
            <a:r>
              <a:rPr lang="nl-NL" sz="1200" kern="1200" dirty="0">
                <a:solidFill>
                  <a:schemeClr val="tx1"/>
                </a:solidFill>
                <a:effectLst/>
                <a:latin typeface="+mn-lt"/>
                <a:ea typeface="+mn-ea"/>
                <a:cs typeface="+mn-cs"/>
              </a:rPr>
              <a:t> 'Focus, Discipline, Excellence’ voort van de afgelopen jaren. </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We richten ons hierbij op het verder verbeteren van de veiligheid, met als doel dat we pas tevreden bij 0 ongevallen en dat we in 2020 een IF cijfer willen hebben van 1 of lager.</a:t>
            </a:r>
          </a:p>
          <a:p>
            <a:pPr lvl="0"/>
            <a:r>
              <a:rPr lang="nl-NL" sz="1200" kern="1200" dirty="0">
                <a:solidFill>
                  <a:schemeClr val="tx1"/>
                </a:solidFill>
                <a:effectLst/>
                <a:latin typeface="+mn-lt"/>
                <a:ea typeface="+mn-ea"/>
                <a:cs typeface="+mn-cs"/>
              </a:rPr>
              <a:t>    Ons veiligheidsprogramma GO! is hiervoor de aanjager.</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Daarnaast gaat bijzondere aandacht uit naar risicobeheersing en procesverbetering met als doel verder verbeteren van winstgevendheid en voorspelbaarheid van projecten. We zetten in op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    ons interne programma GRIP en LEAN als verbetermethode.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dirty="0">
                <a:solidFill>
                  <a:schemeClr val="tx1"/>
                </a:solidFill>
                <a:effectLst/>
                <a:latin typeface="+mn-lt"/>
                <a:ea typeface="+mn-ea"/>
                <a:cs typeface="+mn-cs"/>
              </a:rPr>
              <a:t>Als derde onderdeel richten we ons op de kwaliteit van de organisatie. Hierbij gaat het om het terugbrengen van verloop en ziekteverzuim, versterken van leiderschap 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    medewerkersbetrokkenheid.</a:t>
            </a:r>
          </a:p>
          <a:p>
            <a:endParaRPr lang="nl-NL" dirty="0"/>
          </a:p>
          <a:p>
            <a:endParaRPr lang="nl-NL" dirty="0"/>
          </a:p>
          <a:p>
            <a:endParaRPr lang="en-US"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31</a:t>
            </a:fld>
            <a:endParaRPr lang="nl-NL"/>
          </a:p>
        </p:txBody>
      </p:sp>
    </p:spTree>
    <p:extLst>
      <p:ext uri="{BB962C8B-B14F-4D97-AF65-F5344CB8AC3E}">
        <p14:creationId xmlns:p14="http://schemas.microsoft.com/office/powerpoint/2010/main" val="3737261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Met het GO! programma zetten we in op veiligheid. Ons motto is ‘We werken veilig of we werken niet’. </a:t>
            </a:r>
          </a:p>
          <a:p>
            <a:r>
              <a:rPr lang="nl-NL" dirty="0"/>
              <a:t>Diverse initiatieven en maatregelen komen samen in het GO! programma.</a:t>
            </a:r>
          </a:p>
          <a:p>
            <a:r>
              <a:rPr lang="nl-NL" dirty="0"/>
              <a:t>Onze GO! coaches maken veiligheid bespreekbaar en stimuleren medewerkers om alert te blijven op onveilige situaties en daarop actie te ondernemen. </a:t>
            </a:r>
          </a:p>
          <a:p>
            <a:r>
              <a:rPr lang="nl-NL" dirty="0"/>
              <a:t>Al enige jaren gebruiken we met succes de GO! app waarmee we informatie en instructies delen met onze eigen medewerkers en alle andere partijen die op onze bouwplaatsen werken,</a:t>
            </a:r>
          </a:p>
          <a:p>
            <a:r>
              <a:rPr lang="nl-NL" dirty="0"/>
              <a:t>Daarnaast kun je via de app onveilige situaties melden, en sinds kort ook complimenten geven voor goede voorbeelden die mensen tegenkomen op de bouwplaats.</a:t>
            </a:r>
          </a:p>
          <a:p>
            <a:r>
              <a:rPr lang="nl-NL" dirty="0"/>
              <a:t>De app is inmiddels ook in het Engels, Duits en Pools beschikbaar, zodat medewerkers van onze onderaannemers gemakkelijk met de app kunnen werken.</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32</a:t>
            </a:fld>
            <a:endParaRPr lang="nl-NL"/>
          </a:p>
        </p:txBody>
      </p:sp>
    </p:spTree>
    <p:extLst>
      <p:ext uri="{BB962C8B-B14F-4D97-AF65-F5344CB8AC3E}">
        <p14:creationId xmlns:p14="http://schemas.microsoft.com/office/powerpoint/2010/main" val="1867967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u="sng" kern="1200" dirty="0" err="1">
                <a:solidFill>
                  <a:schemeClr val="tx1"/>
                </a:solidFill>
                <a:effectLst/>
                <a:latin typeface="+mn-lt"/>
                <a:ea typeface="+mn-ea"/>
                <a:cs typeface="+mn-cs"/>
              </a:rPr>
              <a:t>Verslimmen</a:t>
            </a:r>
            <a:endParaRPr lang="nl-NL" sz="1200" b="1"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In de pijler '</a:t>
            </a:r>
            <a:r>
              <a:rPr lang="nl-NL" sz="1200" kern="1200" dirty="0" err="1">
                <a:solidFill>
                  <a:schemeClr val="tx1"/>
                </a:solidFill>
                <a:effectLst/>
                <a:latin typeface="+mn-lt"/>
                <a:ea typeface="+mn-ea"/>
                <a:cs typeface="+mn-cs"/>
              </a:rPr>
              <a:t>Verslimmen</a:t>
            </a:r>
            <a:r>
              <a:rPr lang="nl-NL" sz="1200" kern="1200" dirty="0">
                <a:solidFill>
                  <a:schemeClr val="tx1"/>
                </a:solidFill>
                <a:effectLst/>
                <a:latin typeface="+mn-lt"/>
                <a:ea typeface="+mn-ea"/>
                <a:cs typeface="+mn-cs"/>
              </a:rPr>
              <a:t>' zien we de komende jaren veel kansen om ons op een positieve manier te onderscheiden en daarmee business te genereren. </a:t>
            </a:r>
          </a:p>
          <a:p>
            <a:pPr marL="171450" indent="-171450">
              <a:buFont typeface="Arial" panose="020B0604020202020204" pitchFamily="34" charset="0"/>
              <a:buChar char="•"/>
            </a:pPr>
            <a:r>
              <a:rPr lang="nl-NL" dirty="0"/>
              <a:t>Digitalisering is hierin een cruciale ontwikkeling die onze sector ingrijpend zal veranderen. Wij vinden digitaal bouwen even belangrijk als fysiek bouwen en willen daarin versneld </a:t>
            </a:r>
          </a:p>
          <a:p>
            <a:pPr marL="0" indent="0">
              <a:buFontTx/>
              <a:buNone/>
            </a:pPr>
            <a:r>
              <a:rPr lang="nl-NL" dirty="0"/>
              <a:t>    </a:t>
            </a:r>
            <a:r>
              <a:rPr lang="nl-NL" dirty="0" err="1"/>
              <a:t>doorontwikkelen</a:t>
            </a:r>
            <a:r>
              <a:rPr lang="nl-NL" dirty="0"/>
              <a:t>, Met als doel dat a</a:t>
            </a:r>
            <a:r>
              <a:rPr lang="nl-NL" sz="1200" kern="1200" dirty="0">
                <a:solidFill>
                  <a:schemeClr val="tx1"/>
                </a:solidFill>
                <a:effectLst/>
                <a:latin typeface="+mn-lt"/>
                <a:ea typeface="+mn-ea"/>
                <a:cs typeface="+mn-cs"/>
              </a:rPr>
              <a:t>lle opgaves waaraan we werken, in 2023 een digitale tweeling hebben en we in 2020 minimaal tien nieuwe data-gedreven diensten succesvol in de markt </a:t>
            </a:r>
          </a:p>
          <a:p>
            <a:pPr marL="0" indent="0">
              <a:buFontTx/>
              <a:buNone/>
            </a:pPr>
            <a:r>
              <a:rPr lang="nl-NL" sz="1200" kern="1200" dirty="0">
                <a:solidFill>
                  <a:schemeClr val="tx1"/>
                </a:solidFill>
                <a:effectLst/>
                <a:latin typeface="+mn-lt"/>
                <a:ea typeface="+mn-ea"/>
                <a:cs typeface="+mn-cs"/>
              </a:rPr>
              <a:t>    gezet hebben.</a:t>
            </a:r>
          </a:p>
          <a:p>
            <a:pPr marL="171450" indent="-171450">
              <a:buFont typeface="Arial" panose="020B0604020202020204" pitchFamily="34" charset="0"/>
              <a:buChar char="•"/>
            </a:pPr>
            <a:r>
              <a:rPr lang="nl-NL" sz="1200" kern="1200" dirty="0">
                <a:solidFill>
                  <a:schemeClr val="tx1"/>
                </a:solidFill>
                <a:effectLst/>
                <a:latin typeface="+mn-lt"/>
                <a:ea typeface="+mn-ea"/>
                <a:cs typeface="+mn-cs"/>
              </a:rPr>
              <a:t>In samenhang hiermee kijken we ook uitdrukkelijk naar ontwikkelingen op het gebied van maaktechnologie. </a:t>
            </a:r>
            <a:r>
              <a:rPr lang="nl-NL" sz="1200" b="0" kern="1200" dirty="0">
                <a:solidFill>
                  <a:schemeClr val="tx1"/>
                </a:solidFill>
                <a:effectLst/>
                <a:latin typeface="+mn-lt"/>
                <a:ea typeface="+mn-ea"/>
                <a:cs typeface="+mn-cs"/>
              </a:rPr>
              <a:t>We gaan meer werken vanuit gestandaardiseerde processen en producten met als </a:t>
            </a:r>
          </a:p>
          <a:p>
            <a:pPr marL="0" indent="0">
              <a:buFontTx/>
              <a:buNone/>
            </a:pPr>
            <a:r>
              <a:rPr lang="nl-NL" sz="1200" b="0" kern="1200" dirty="0">
                <a:solidFill>
                  <a:schemeClr val="tx1"/>
                </a:solidFill>
                <a:effectLst/>
                <a:latin typeface="+mn-lt"/>
                <a:ea typeface="+mn-ea"/>
                <a:cs typeface="+mn-cs"/>
              </a:rPr>
              <a:t>    doel om in 2023 de helft van alles wat we doen conceptueel te bouwen.</a:t>
            </a:r>
            <a:endParaRPr lang="nl-NL" sz="1200" kern="1200" dirty="0">
              <a:solidFill>
                <a:schemeClr val="tx1"/>
              </a:solidFill>
              <a:effectLst/>
              <a:latin typeface="+mn-lt"/>
              <a:ea typeface="+mn-ea"/>
              <a:cs typeface="+mn-cs"/>
            </a:endParaRPr>
          </a:p>
          <a:p>
            <a:endParaRPr lang="nl-NL" dirty="0"/>
          </a:p>
          <a:p>
            <a:endParaRPr lang="nl-NL" dirty="0"/>
          </a:p>
          <a:p>
            <a:endParaRPr lang="nl-NL" dirty="0"/>
          </a:p>
          <a:p>
            <a:endParaRPr lang="nl-NL" dirty="0"/>
          </a:p>
          <a:p>
            <a:endParaRPr lang="en-US"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33</a:t>
            </a:fld>
            <a:endParaRPr lang="nl-NL"/>
          </a:p>
        </p:txBody>
      </p:sp>
    </p:spTree>
    <p:extLst>
      <p:ext uri="{BB962C8B-B14F-4D97-AF65-F5344CB8AC3E}">
        <p14:creationId xmlns:p14="http://schemas.microsoft.com/office/powerpoint/2010/main" val="30618272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Digitalisering start voor ons met de toepassing van BIM (Bouw Informatie Model) waarmee we in feite elk bouwwerk in de digitale wereld al helemaal hebben uitgedacht en gemaakt voor dat we buiten aan de slag gaan.. Alles wat we bouwen, leggen we vast in één digitaal model. In dit model kunnen we vervolgens het gebruik monitoren en besturen. Daarmee krijgt alles wat we ontwerpen, realiseren en onderhouden, een digitale tweeling en worden de fysieke en de digitale wereld steeds meer met elkaar verbonden. Dit levert niet alleen nieuwe informatie en mogelijk- </a:t>
            </a:r>
          </a:p>
          <a:p>
            <a:r>
              <a:rPr lang="nl-NL" dirty="0"/>
              <a:t>heden op, maar ook nieuwe verdienmodellen. Met innovaties als </a:t>
            </a:r>
            <a:r>
              <a:rPr lang="nl-NL" dirty="0" err="1"/>
              <a:t>SlimWonen</a:t>
            </a:r>
            <a:r>
              <a:rPr lang="nl-NL" dirty="0"/>
              <a:t>, </a:t>
            </a:r>
            <a:r>
              <a:rPr lang="nl-NL" dirty="0" err="1"/>
              <a:t>BikeScout</a:t>
            </a:r>
            <a:r>
              <a:rPr lang="nl-NL" dirty="0"/>
              <a:t> en </a:t>
            </a:r>
            <a:r>
              <a:rPr lang="nl-NL" dirty="0" err="1"/>
              <a:t>BeSense</a:t>
            </a:r>
            <a:r>
              <a:rPr lang="nl-NL" dirty="0"/>
              <a:t> hebben we al stappen in de goede richting gezet. In de toekomst zullen we nog meer data uit de gebouwde omgeving verzamelen en die vertalen naar nieuwe inzichten, producten en diensten. </a:t>
            </a:r>
          </a:p>
          <a:p>
            <a:endParaRPr lang="nl-NL"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34</a:t>
            </a:fld>
            <a:endParaRPr lang="nl-NL"/>
          </a:p>
        </p:txBody>
      </p:sp>
    </p:spTree>
    <p:extLst>
      <p:ext uri="{BB962C8B-B14F-4D97-AF65-F5344CB8AC3E}">
        <p14:creationId xmlns:p14="http://schemas.microsoft.com/office/powerpoint/2010/main" val="34194569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u="sng" kern="1200" dirty="0">
                <a:solidFill>
                  <a:schemeClr val="tx1"/>
                </a:solidFill>
                <a:effectLst/>
                <a:latin typeface="+mn-lt"/>
                <a:ea typeface="+mn-ea"/>
                <a:cs typeface="+mn-cs"/>
              </a:rPr>
              <a:t>Verduurzamen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Ook duurzaamheid was al onderdeel van onze focus in de visie 'De contouren van morgen'. Aandacht voor duurzaamheid in de gebouwde omgeving wordt steeds belangrijker en dit komt tot uitdrukking in onze derde pijler ‘Verduurzamen’. Voor Heijmans concentreert verduurzaming zich rond drie thema’s: energie, materialen en ruimte met als doel om uiteindelijk niet meer te onttrekken maar juist toe te voegen.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dirty="0">
                <a:solidFill>
                  <a:schemeClr val="tx1"/>
                </a:solidFill>
                <a:effectLst/>
                <a:latin typeface="+mn-lt"/>
                <a:ea typeface="+mn-ea"/>
                <a:cs typeface="+mn-cs"/>
              </a:rPr>
              <a:t>Vanaf 2023 is Heijmans CO2-neutraal, eventuele restwaarde wordt gecompenseerd, daarbij kunnen in 2023 ook 100% </a:t>
            </a:r>
            <a:r>
              <a:rPr lang="nl-NL" sz="1200" kern="1200" dirty="0" err="1">
                <a:solidFill>
                  <a:schemeClr val="tx1"/>
                </a:solidFill>
                <a:effectLst/>
                <a:latin typeface="+mn-lt"/>
                <a:ea typeface="+mn-ea"/>
                <a:cs typeface="+mn-cs"/>
              </a:rPr>
              <a:t>energieneutrale</a:t>
            </a:r>
            <a:r>
              <a:rPr lang="nl-NL" sz="1200" kern="1200" dirty="0">
                <a:solidFill>
                  <a:schemeClr val="tx1"/>
                </a:solidFill>
                <a:effectLst/>
                <a:latin typeface="+mn-lt"/>
                <a:ea typeface="+mn-ea"/>
                <a:cs typeface="+mn-cs"/>
              </a:rPr>
              <a:t> oplossingen leveren aan onze klanten.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dirty="0">
                <a:solidFill>
                  <a:schemeClr val="tx1"/>
                </a:solidFill>
                <a:effectLst/>
                <a:latin typeface="+mn-lt"/>
                <a:ea typeface="+mn-ea"/>
                <a:cs typeface="+mn-cs"/>
              </a:rPr>
              <a:t>We zetten in op 100% circulair bouwen in 2023 en met het oog daarop werken we aan consistent gebruik van LCA scores, terugdringen of recyclebaar maken verpakkingen, circulair maken van onze woningen en de toepassing van circulair asfalt en beton.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dirty="0">
                <a:solidFill>
                  <a:schemeClr val="tx1"/>
                </a:solidFill>
                <a:effectLst/>
                <a:latin typeface="+mn-lt"/>
                <a:ea typeface="+mn-ea"/>
                <a:cs typeface="+mn-cs"/>
              </a:rPr>
              <a:t>We willen gebieden waar we aan de slag gaan met een betere ruimtelijke kwaliteit achterlaten dan daarvoor en werken daarbij aan biodiversiteit, klimaatadaptatie en veiligheid.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    We gaan hiervoor in een van onze gebiedsontwikkelingen een showcase voorbereiden die hét voorbeeld moet worden van een gezonde leefomgeving.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200" kern="1200" dirty="0">
              <a:solidFill>
                <a:schemeClr val="tx1"/>
              </a:solidFill>
              <a:effectLst/>
              <a:latin typeface="+mn-lt"/>
              <a:ea typeface="+mn-ea"/>
              <a:cs typeface="+mn-cs"/>
            </a:endParaRPr>
          </a:p>
          <a:p>
            <a:endParaRPr lang="nl-NL" dirty="0"/>
          </a:p>
          <a:p>
            <a:endParaRPr lang="en-US" dirty="0"/>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35</a:t>
            </a:fld>
            <a:endParaRPr lang="nl-NL"/>
          </a:p>
        </p:txBody>
      </p:sp>
    </p:spTree>
    <p:extLst>
      <p:ext uri="{BB962C8B-B14F-4D97-AF65-F5344CB8AC3E}">
        <p14:creationId xmlns:p14="http://schemas.microsoft.com/office/powerpoint/2010/main" val="1730117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Wij borgen dat de energieprestatie van de gebouwde omgeving past bij de doelstellingen van het Klimaatakkoord. Het liefst zoeken we daarbij naar effectieve oplossingen op gebiedsniveau, omdat we daar betaalbare ingrepen kunnen doen met maximale impact. Een stap in die richting is de ontwikkeling van Solar </a:t>
            </a:r>
            <a:r>
              <a:rPr lang="nl-NL" dirty="0" err="1"/>
              <a:t>Highways</a:t>
            </a:r>
            <a:r>
              <a:rPr lang="nl-NL" dirty="0"/>
              <a:t>,. Het is een innovatief geluidsscherm </a:t>
            </a:r>
            <a:r>
              <a:rPr lang="nl-NL" sz="1200" kern="1200" dirty="0">
                <a:solidFill>
                  <a:schemeClr val="tx1"/>
                </a:solidFill>
                <a:effectLst/>
                <a:latin typeface="+mn-lt"/>
                <a:ea typeface="+mn-ea"/>
                <a:cs typeface="+mn-cs"/>
              </a:rPr>
              <a:t>langs de weg waarin </a:t>
            </a:r>
            <a:r>
              <a:rPr lang="nl-NL" sz="1200" kern="1200" dirty="0" err="1">
                <a:solidFill>
                  <a:schemeClr val="tx1"/>
                </a:solidFill>
                <a:effectLst/>
                <a:latin typeface="+mn-lt"/>
                <a:ea typeface="+mn-ea"/>
                <a:cs typeface="+mn-cs"/>
              </a:rPr>
              <a:t>bifaciale</a:t>
            </a:r>
            <a:r>
              <a:rPr lang="nl-NL" sz="1200" kern="1200" dirty="0">
                <a:solidFill>
                  <a:schemeClr val="tx1"/>
                </a:solidFill>
                <a:effectLst/>
                <a:latin typeface="+mn-lt"/>
                <a:ea typeface="+mn-ea"/>
                <a:cs typeface="+mn-cs"/>
              </a:rPr>
              <a:t> zonnecellen zijn geïntegreerd. Het scherm combineert het voorkomen van geluidshinder voor omwonenden met het opwekken van zonne-energie, zonder extra ruimte in te nemen. De energie die het scherm opwekt kan gebruikt worden voor de verlichting en andere installaties rond de snelweg, het surplus kan worden gedeeld met de nabijgelegen woonwijk, bijv. voor straatverlichting. Net voor de presentatie van onze jaarcijfers werd het pilotproject langs de A50 bij Uden, in opdracht van Rijkswaterstaat, officieel geopend in het bijzijn van minister Van Nieuwenhuizen.</a:t>
            </a:r>
          </a:p>
          <a:p>
            <a:endParaRPr lang="nl-NL" dirty="0"/>
          </a:p>
          <a:p>
            <a:r>
              <a:rPr lang="nl-NL" dirty="0"/>
              <a:t>Heijmans zet in op ontwikkelen en bouwen waarbij de kwaliteit van de natuurlijke omgeving verbetert. Dat het kan, hebben we op allerlei plekken al bewezen. Juist daarom willen we onze kennis en ervaring op het gebied van ecologie en waterbeheer inzetten op alle plekken waar wij ontwikkelen en bouwen, zowel in nieuw te ontwikkelen als in bestaande gebieden. Omdat we  </a:t>
            </a:r>
          </a:p>
          <a:p>
            <a:r>
              <a:rPr lang="nl-NL" dirty="0"/>
              <a:t>ons ervan bewust zijn dat we Nederland moeten beschermen tegen wateroverlast, hitte en droogte. Schone lucht,  groen en blauw zijn nodig om een gezonde leefomgeving te creëren. Onze samenwerking met NL greenlabel - initiatief van </a:t>
            </a:r>
            <a:r>
              <a:rPr lang="nl-NL"/>
              <a:t>onder anderen </a:t>
            </a:r>
            <a:r>
              <a:rPr lang="nl-NL" dirty="0"/>
              <a:t>tv presentator en groenpionier Lodewijk Hoekstra - helpt ons om onze plannen te versterken en te toetsen op natuurwaarde en duurzaamheid. De woonwijk </a:t>
            </a:r>
            <a:r>
              <a:rPr lang="nl-NL" dirty="0" err="1"/>
              <a:t>Hooghkamer</a:t>
            </a:r>
            <a:r>
              <a:rPr lang="nl-NL" dirty="0"/>
              <a:t> in Voorhout is het eerste Heijmans project met een greenlabel.  </a:t>
            </a:r>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36</a:t>
            </a:fld>
            <a:endParaRPr lang="nl-NL"/>
          </a:p>
        </p:txBody>
      </p:sp>
    </p:spTree>
    <p:extLst>
      <p:ext uri="{BB962C8B-B14F-4D97-AF65-F5344CB8AC3E}">
        <p14:creationId xmlns:p14="http://schemas.microsoft.com/office/powerpoint/2010/main" val="394293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17057DFF-E35C-CA4E-9EBA-909BBD3709D2}" type="slidenum">
              <a:rPr lang="nl-NL" smtClean="0"/>
              <a:t>37</a:t>
            </a:fld>
            <a:endParaRPr lang="nl-NL"/>
          </a:p>
        </p:txBody>
      </p:sp>
    </p:spTree>
    <p:extLst>
      <p:ext uri="{BB962C8B-B14F-4D97-AF65-F5344CB8AC3E}">
        <p14:creationId xmlns:p14="http://schemas.microsoft.com/office/powerpoint/2010/main" val="42926756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52000" y="841771"/>
            <a:ext cx="6840000" cy="1944000"/>
          </a:xfrm>
        </p:spPr>
        <p:txBody>
          <a:bodyPr anchor="b"/>
          <a:lstStyle>
            <a:lvl1pPr algn="ctr">
              <a:lnSpc>
                <a:spcPts val="4200"/>
              </a:lnSpc>
              <a:defRPr sz="3400"/>
            </a:lvl1pPr>
          </a:lstStyle>
          <a:p>
            <a:r>
              <a:rPr lang="en-US"/>
              <a:t>Click to edit Master title style</a:t>
            </a:r>
            <a:endParaRPr lang="en-US" dirty="0"/>
          </a:p>
        </p:txBody>
      </p:sp>
      <p:sp>
        <p:nvSpPr>
          <p:cNvPr id="3" name="Subtitle 2"/>
          <p:cNvSpPr>
            <a:spLocks noGrp="1"/>
          </p:cNvSpPr>
          <p:nvPr>
            <p:ph type="subTitle" idx="1"/>
          </p:nvPr>
        </p:nvSpPr>
        <p:spPr>
          <a:xfrm>
            <a:off x="1152000" y="3132000"/>
            <a:ext cx="6840000" cy="720000"/>
          </a:xfrm>
        </p:spPr>
        <p:txBody>
          <a:bodyPr/>
          <a:lstStyle>
            <a:lvl1pPr marL="0" indent="0" algn="ctr">
              <a:lnSpc>
                <a:spcPct val="100000"/>
              </a:lnSpc>
              <a:spcBef>
                <a:spcPts val="0"/>
              </a:spcBef>
              <a:buNone/>
              <a:defRPr sz="800" cap="all"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D25923-D791-8845-918C-6C8EDB9874AC}" type="datetime1">
              <a:rPr lang="nl-NL" smtClean="0"/>
              <a:t>09-04-2019</a:t>
            </a:fld>
            <a:endParaRPr lang="nl-NL"/>
          </a:p>
        </p:txBody>
      </p:sp>
      <p:sp>
        <p:nvSpPr>
          <p:cNvPr id="5" name="Footer Placeholder 4"/>
          <p:cNvSpPr>
            <a:spLocks noGrp="1"/>
          </p:cNvSpPr>
          <p:nvPr>
            <p:ph type="ftr" sz="quarter" idx="11"/>
          </p:nvPr>
        </p:nvSpPr>
        <p:spPr/>
        <p:txBody>
          <a:bodyPr/>
          <a:lstStyle/>
          <a:p>
            <a:r>
              <a:rPr lang="nl-NL"/>
              <a:t>Voetregel invoegen via menu Beeld &gt; Koptekst en voettekst</a:t>
            </a:r>
          </a:p>
        </p:txBody>
      </p:sp>
      <p:sp>
        <p:nvSpPr>
          <p:cNvPr id="6" name="Slide Number Placeholder 5"/>
          <p:cNvSpPr>
            <a:spLocks noGrp="1"/>
          </p:cNvSpPr>
          <p:nvPr>
            <p:ph type="sldNum" sz="quarter" idx="12"/>
          </p:nvPr>
        </p:nvSpPr>
        <p:spPr/>
        <p:txBody>
          <a:bodyPr/>
          <a:lstStyle/>
          <a:p>
            <a:fld id="{3C50D280-FA8B-48D7-B9F1-66FFB7F15E58}" type="slidenum">
              <a:rPr lang="nl-NL" smtClean="0"/>
              <a:t>‹nr.›</a:t>
            </a:fld>
            <a:endParaRPr lang="nl-NL"/>
          </a:p>
        </p:txBody>
      </p:sp>
      <p:sp>
        <p:nvSpPr>
          <p:cNvPr id="7" name="Rectangle 6"/>
          <p:cNvSpPr/>
          <p:nvPr userDrawn="1"/>
        </p:nvSpPr>
        <p:spPr>
          <a:xfrm>
            <a:off x="4139608" y="2894400"/>
            <a:ext cx="864000" cy="2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687726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met f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52000" y="609600"/>
            <a:ext cx="6840000" cy="1152000"/>
          </a:xfrm>
        </p:spPr>
        <p:txBody>
          <a:bodyPr anchor="b"/>
          <a:lstStyle>
            <a:lvl1pPr algn="ctr">
              <a:lnSpc>
                <a:spcPts val="4200"/>
              </a:lnSpc>
              <a:defRPr sz="3400"/>
            </a:lvl1pPr>
          </a:lstStyle>
          <a:p>
            <a:r>
              <a:rPr lang="en-US"/>
              <a:t>Click to edit Master title style</a:t>
            </a:r>
            <a:endParaRPr lang="en-US" dirty="0"/>
          </a:p>
        </p:txBody>
      </p:sp>
      <p:sp>
        <p:nvSpPr>
          <p:cNvPr id="3" name="Subtitle 2"/>
          <p:cNvSpPr>
            <a:spLocks noGrp="1"/>
          </p:cNvSpPr>
          <p:nvPr>
            <p:ph type="subTitle" idx="1"/>
          </p:nvPr>
        </p:nvSpPr>
        <p:spPr>
          <a:xfrm>
            <a:off x="1152000" y="2111275"/>
            <a:ext cx="6840000" cy="288000"/>
          </a:xfrm>
        </p:spPr>
        <p:txBody>
          <a:bodyPr/>
          <a:lstStyle>
            <a:lvl1pPr marL="0" indent="0" algn="ctr">
              <a:lnSpc>
                <a:spcPct val="100000"/>
              </a:lnSpc>
              <a:spcBef>
                <a:spcPts val="0"/>
              </a:spcBef>
              <a:buNone/>
              <a:defRPr sz="800" cap="all"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Rectangle 6"/>
          <p:cNvSpPr/>
          <p:nvPr userDrawn="1"/>
        </p:nvSpPr>
        <p:spPr>
          <a:xfrm>
            <a:off x="4139608" y="1875600"/>
            <a:ext cx="864000" cy="2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Picture Placeholder 2"/>
          <p:cNvSpPr>
            <a:spLocks noGrp="1"/>
          </p:cNvSpPr>
          <p:nvPr>
            <p:ph type="pic" idx="10"/>
          </p:nvPr>
        </p:nvSpPr>
        <p:spPr>
          <a:xfrm>
            <a:off x="1" y="2556000"/>
            <a:ext cx="9144000" cy="26244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Tree>
    <p:extLst>
      <p:ext uri="{BB962C8B-B14F-4D97-AF65-F5344CB8AC3E}">
        <p14:creationId xmlns:p14="http://schemas.microsoft.com/office/powerpoint/2010/main" val="1782267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hou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19999" y="770031"/>
            <a:ext cx="6480000" cy="504000"/>
          </a:xfrm>
        </p:spPr>
        <p:txBody>
          <a:bodyPr/>
          <a:lstStyle/>
          <a:p>
            <a:r>
              <a:rPr lang="en-US"/>
              <a:t>Click to edit Master title style</a:t>
            </a:r>
            <a:endParaRPr lang="en-US" dirty="0"/>
          </a:p>
        </p:txBody>
      </p:sp>
      <p:sp>
        <p:nvSpPr>
          <p:cNvPr id="3" name="Content Placeholder 2"/>
          <p:cNvSpPr>
            <a:spLocks noGrp="1"/>
          </p:cNvSpPr>
          <p:nvPr>
            <p:ph idx="1"/>
          </p:nvPr>
        </p:nvSpPr>
        <p:spPr>
          <a:xfrm>
            <a:off x="1619999" y="1620000"/>
            <a:ext cx="6480000" cy="2880000"/>
          </a:xfrm>
        </p:spPr>
        <p:txBody>
          <a:bodyPr/>
          <a:lstStyle>
            <a:lvl1pPr>
              <a:lnSpc>
                <a:spcPts val="2300"/>
              </a:lnSpc>
              <a:defRPr/>
            </a:lvl1pPr>
            <a:lvl2pPr>
              <a:lnSpc>
                <a:spcPts val="2300"/>
              </a:lnSpc>
              <a:defRPr/>
            </a:lvl2pPr>
            <a:lvl3pPr>
              <a:lnSpc>
                <a:spcPts val="2300"/>
              </a:lnSpc>
              <a:defRPr/>
            </a:lvl3pPr>
            <a:lvl4pPr>
              <a:lnSpc>
                <a:spcPts val="2300"/>
              </a:lnSpc>
              <a:defRPr/>
            </a:lvl4pPr>
            <a:lvl5pPr>
              <a:lnSpc>
                <a:spcPts val="2300"/>
              </a:lnSpc>
              <a:defRPr/>
            </a:lvl5pPr>
          </a:lstStyle>
          <a:p>
            <a:pPr lvl="0"/>
            <a:r>
              <a:rPr lang="en-US"/>
              <a:t>Click to edit Master text styles</a:t>
            </a:r>
          </a:p>
          <a:p>
            <a:pPr lvl="1"/>
            <a:r>
              <a:rPr lang="en-US"/>
              <a:t>Second level</a:t>
            </a:r>
          </a:p>
        </p:txBody>
      </p:sp>
      <p:sp>
        <p:nvSpPr>
          <p:cNvPr id="4" name="Date Placeholder 3"/>
          <p:cNvSpPr>
            <a:spLocks noGrp="1"/>
          </p:cNvSpPr>
          <p:nvPr>
            <p:ph type="dt" sz="half" idx="10"/>
          </p:nvPr>
        </p:nvSpPr>
        <p:spPr/>
        <p:txBody>
          <a:bodyPr/>
          <a:lstStyle/>
          <a:p>
            <a:fld id="{01399552-455A-AA47-B3E0-98FEA11DD32F}" type="datetime1">
              <a:rPr lang="nl-NL" smtClean="0"/>
              <a:t>09-04-2019</a:t>
            </a:fld>
            <a:endParaRPr lang="nl-NL"/>
          </a:p>
        </p:txBody>
      </p:sp>
      <p:sp>
        <p:nvSpPr>
          <p:cNvPr id="5" name="Footer Placeholder 4"/>
          <p:cNvSpPr>
            <a:spLocks noGrp="1"/>
          </p:cNvSpPr>
          <p:nvPr>
            <p:ph type="ftr" sz="quarter" idx="11"/>
          </p:nvPr>
        </p:nvSpPr>
        <p:spPr/>
        <p:txBody>
          <a:bodyPr/>
          <a:lstStyle/>
          <a:p>
            <a:r>
              <a:rPr lang="nl-NL"/>
              <a:t>Voetregel invoegen via menu Beeld &gt; Koptekst en voettekst</a:t>
            </a:r>
          </a:p>
        </p:txBody>
      </p:sp>
      <p:sp>
        <p:nvSpPr>
          <p:cNvPr id="6" name="Slide Number Placeholder 5"/>
          <p:cNvSpPr>
            <a:spLocks noGrp="1"/>
          </p:cNvSpPr>
          <p:nvPr>
            <p:ph type="sldNum" sz="quarter" idx="12"/>
          </p:nvPr>
        </p:nvSpPr>
        <p:spPr/>
        <p:txBody>
          <a:bodyPr/>
          <a:lstStyle/>
          <a:p>
            <a:fld id="{3C50D280-FA8B-48D7-B9F1-66FFB7F15E58}" type="slidenum">
              <a:rPr lang="nl-NL" smtClean="0"/>
              <a:t>‹nr.›</a:t>
            </a:fld>
            <a:endParaRPr lang="nl-NL"/>
          </a:p>
        </p:txBody>
      </p:sp>
      <p:sp>
        <p:nvSpPr>
          <p:cNvPr id="7" name="Rectangle 6"/>
          <p:cNvSpPr/>
          <p:nvPr userDrawn="1"/>
        </p:nvSpPr>
        <p:spPr>
          <a:xfrm>
            <a:off x="1619999" y="1418400"/>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20457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2000" y="3672000"/>
            <a:ext cx="6840000" cy="900000"/>
          </a:xfrm>
        </p:spPr>
        <p:txBody>
          <a:bodyPr anchor="t" anchorCtr="0"/>
          <a:lstStyle>
            <a:lvl1pPr algn="ctr">
              <a:lnSpc>
                <a:spcPts val="2800"/>
              </a:lnSpc>
              <a:defRPr sz="2800">
                <a:solidFill>
                  <a:schemeClr val="tx2"/>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6B1F1820-BB07-974F-9301-8A7057767995}" type="datetime1">
              <a:rPr lang="nl-NL" smtClean="0"/>
              <a:t>09-04-2019</a:t>
            </a:fld>
            <a:endParaRPr lang="nl-NL"/>
          </a:p>
        </p:txBody>
      </p:sp>
      <p:sp>
        <p:nvSpPr>
          <p:cNvPr id="5" name="Footer Placeholder 4"/>
          <p:cNvSpPr>
            <a:spLocks noGrp="1"/>
          </p:cNvSpPr>
          <p:nvPr>
            <p:ph type="ftr" sz="quarter" idx="11"/>
          </p:nvPr>
        </p:nvSpPr>
        <p:spPr/>
        <p:txBody>
          <a:bodyPr/>
          <a:lstStyle/>
          <a:p>
            <a:r>
              <a:rPr lang="nl-NL"/>
              <a:t>Voetregel invoegen via menu Beeld &gt; Koptekst en voettekst</a:t>
            </a:r>
            <a:endParaRPr lang="nl-NL" dirty="0"/>
          </a:p>
        </p:txBody>
      </p:sp>
      <p:sp>
        <p:nvSpPr>
          <p:cNvPr id="6" name="Slide Number Placeholder 5"/>
          <p:cNvSpPr>
            <a:spLocks noGrp="1"/>
          </p:cNvSpPr>
          <p:nvPr>
            <p:ph type="sldNum" sz="quarter" idx="12"/>
          </p:nvPr>
        </p:nvSpPr>
        <p:spPr/>
        <p:txBody>
          <a:bodyPr/>
          <a:lstStyle/>
          <a:p>
            <a:fld id="{3C50D280-FA8B-48D7-B9F1-66FFB7F15E58}" type="slidenum">
              <a:rPr lang="nl-NL" smtClean="0"/>
              <a:t>‹nr.›</a:t>
            </a:fld>
            <a:endParaRPr lang="nl-NL"/>
          </a:p>
        </p:txBody>
      </p:sp>
      <p:sp>
        <p:nvSpPr>
          <p:cNvPr id="12" name="Picture Placeholder 2"/>
          <p:cNvSpPr>
            <a:spLocks noGrp="1"/>
          </p:cNvSpPr>
          <p:nvPr>
            <p:ph type="pic" idx="13"/>
          </p:nvPr>
        </p:nvSpPr>
        <p:spPr>
          <a:xfrm>
            <a:off x="0" y="0"/>
            <a:ext cx="9144000" cy="31680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1" name="Text Placeholder 3"/>
          <p:cNvSpPr>
            <a:spLocks noGrp="1"/>
          </p:cNvSpPr>
          <p:nvPr>
            <p:ph type="body" sz="half" idx="2"/>
          </p:nvPr>
        </p:nvSpPr>
        <p:spPr>
          <a:xfrm>
            <a:off x="1152000" y="3384000"/>
            <a:ext cx="6840000" cy="216000"/>
          </a:xfrm>
        </p:spPr>
        <p:txBody>
          <a:bodyPr/>
          <a:lstStyle>
            <a:lvl1pPr marL="0" indent="0" algn="ctr">
              <a:lnSpc>
                <a:spcPct val="100000"/>
              </a:lnSpc>
              <a:buNone/>
              <a:defRPr sz="800" cap="all" baseline="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4" name="Picture Placeholder 2"/>
          <p:cNvSpPr>
            <a:spLocks noGrp="1"/>
          </p:cNvSpPr>
          <p:nvPr>
            <p:ph type="pic" idx="14" hasCustomPrompt="1"/>
          </p:nvPr>
        </p:nvSpPr>
        <p:spPr>
          <a:xfrm>
            <a:off x="252000" y="216000"/>
            <a:ext cx="720000" cy="251999"/>
          </a:xfrm>
          <a:blipFill>
            <a:blip r:embed="rId2"/>
            <a:stretch>
              <a:fillRect/>
            </a:stretch>
          </a:blipFill>
        </p:spPr>
        <p:txBody>
          <a:bodyPr lIns="360000" tIns="360000" rIns="360000" anchor="t"/>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met wit log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2000" y="3672000"/>
            <a:ext cx="6840000" cy="900000"/>
          </a:xfrm>
        </p:spPr>
        <p:txBody>
          <a:bodyPr anchor="t" anchorCtr="0"/>
          <a:lstStyle>
            <a:lvl1pPr algn="ctr">
              <a:lnSpc>
                <a:spcPts val="2800"/>
              </a:lnSpc>
              <a:defRPr sz="2800">
                <a:solidFill>
                  <a:schemeClr val="tx2"/>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D65C1AEE-D8FD-7C47-AD9B-338546727422}" type="datetime1">
              <a:rPr lang="nl-NL" smtClean="0"/>
              <a:t>09-04-2019</a:t>
            </a:fld>
            <a:endParaRPr lang="nl-NL"/>
          </a:p>
        </p:txBody>
      </p:sp>
      <p:sp>
        <p:nvSpPr>
          <p:cNvPr id="5" name="Footer Placeholder 4"/>
          <p:cNvSpPr>
            <a:spLocks noGrp="1"/>
          </p:cNvSpPr>
          <p:nvPr>
            <p:ph type="ftr" sz="quarter" idx="11"/>
          </p:nvPr>
        </p:nvSpPr>
        <p:spPr/>
        <p:txBody>
          <a:bodyPr/>
          <a:lstStyle/>
          <a:p>
            <a:r>
              <a:rPr lang="nl-NL"/>
              <a:t>Voetregel invoegen via menu Beeld &gt; Koptekst en voettekst</a:t>
            </a:r>
            <a:endParaRPr lang="nl-NL" dirty="0"/>
          </a:p>
        </p:txBody>
      </p:sp>
      <p:sp>
        <p:nvSpPr>
          <p:cNvPr id="6" name="Slide Number Placeholder 5"/>
          <p:cNvSpPr>
            <a:spLocks noGrp="1"/>
          </p:cNvSpPr>
          <p:nvPr>
            <p:ph type="sldNum" sz="quarter" idx="12"/>
          </p:nvPr>
        </p:nvSpPr>
        <p:spPr/>
        <p:txBody>
          <a:bodyPr/>
          <a:lstStyle/>
          <a:p>
            <a:fld id="{3C50D280-FA8B-48D7-B9F1-66FFB7F15E58}" type="slidenum">
              <a:rPr lang="nl-NL" smtClean="0"/>
              <a:t>‹nr.›</a:t>
            </a:fld>
            <a:endParaRPr lang="nl-NL"/>
          </a:p>
        </p:txBody>
      </p:sp>
      <p:sp>
        <p:nvSpPr>
          <p:cNvPr id="12" name="Picture Placeholder 2"/>
          <p:cNvSpPr>
            <a:spLocks noGrp="1"/>
          </p:cNvSpPr>
          <p:nvPr>
            <p:ph type="pic" idx="13"/>
          </p:nvPr>
        </p:nvSpPr>
        <p:spPr>
          <a:xfrm>
            <a:off x="0" y="0"/>
            <a:ext cx="9144000" cy="31680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1" name="Text Placeholder 3"/>
          <p:cNvSpPr>
            <a:spLocks noGrp="1"/>
          </p:cNvSpPr>
          <p:nvPr>
            <p:ph type="body" sz="half" idx="2"/>
          </p:nvPr>
        </p:nvSpPr>
        <p:spPr>
          <a:xfrm>
            <a:off x="1152000" y="3384000"/>
            <a:ext cx="6840000" cy="216000"/>
          </a:xfrm>
        </p:spPr>
        <p:txBody>
          <a:bodyPr/>
          <a:lstStyle>
            <a:lvl1pPr marL="0" indent="0" algn="ctr">
              <a:lnSpc>
                <a:spcPct val="100000"/>
              </a:lnSpc>
              <a:buNone/>
              <a:defRPr sz="800" cap="all" baseline="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6" name="Picture Placeholder 2"/>
          <p:cNvSpPr>
            <a:spLocks noGrp="1"/>
          </p:cNvSpPr>
          <p:nvPr>
            <p:ph type="pic" idx="14" hasCustomPrompt="1"/>
          </p:nvPr>
        </p:nvSpPr>
        <p:spPr>
          <a:xfrm>
            <a:off x="252000" y="216000"/>
            <a:ext cx="720000" cy="251999"/>
          </a:xfrm>
          <a:blipFill>
            <a:blip r:embed="rId2"/>
            <a:stretch>
              <a:fillRect/>
            </a:stretch>
          </a:blipFill>
        </p:spPr>
        <p:txBody>
          <a:bodyPr lIns="360000" tIns="360000" rIns="360000" anchor="t"/>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met teks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19999" y="684000"/>
            <a:ext cx="6480000" cy="1331891"/>
          </a:xfrm>
        </p:spPr>
        <p:txBody>
          <a:bodyPr anchor="b" anchorCtr="0"/>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1619999" y="2448000"/>
            <a:ext cx="6480000" cy="2052000"/>
          </a:xfrm>
        </p:spPr>
        <p:txBody>
          <a:bodyPr/>
          <a:lstStyle>
            <a:lvl1pPr marL="0" indent="0">
              <a:lnSpc>
                <a:spcPts val="2300"/>
              </a:lnSpc>
              <a:buFontTx/>
              <a:buNone/>
              <a:defRPr b="0"/>
            </a:lvl1pPr>
            <a:lvl2pPr marL="0" indent="0">
              <a:lnSpc>
                <a:spcPts val="2300"/>
              </a:lnSpc>
              <a:buFontTx/>
              <a:buNone/>
              <a:defRPr b="0"/>
            </a:lvl2pPr>
            <a:lvl3pPr>
              <a:lnSpc>
                <a:spcPts val="2300"/>
              </a:lnSpc>
              <a:defRPr/>
            </a:lvl3pPr>
            <a:lvl4pPr>
              <a:lnSpc>
                <a:spcPts val="2300"/>
              </a:lnSpc>
              <a:defRPr/>
            </a:lvl4pPr>
            <a:lvl5pPr>
              <a:lnSpc>
                <a:spcPts val="2300"/>
              </a:lnSpc>
              <a:defRPr/>
            </a:lvl5pPr>
          </a:lstStyle>
          <a:p>
            <a:pPr lvl="0"/>
            <a:r>
              <a:rPr lang="en-US"/>
              <a:t>Click to edit Master text styles</a:t>
            </a:r>
          </a:p>
          <a:p>
            <a:pPr lvl="1"/>
            <a:r>
              <a:rPr lang="en-US"/>
              <a:t>Second level</a:t>
            </a:r>
          </a:p>
        </p:txBody>
      </p:sp>
      <p:sp>
        <p:nvSpPr>
          <p:cNvPr id="4" name="Date Placeholder 3"/>
          <p:cNvSpPr>
            <a:spLocks noGrp="1"/>
          </p:cNvSpPr>
          <p:nvPr>
            <p:ph type="dt" sz="half" idx="10"/>
          </p:nvPr>
        </p:nvSpPr>
        <p:spPr/>
        <p:txBody>
          <a:bodyPr/>
          <a:lstStyle/>
          <a:p>
            <a:fld id="{5F6C7B40-A026-BC4E-9FE1-FF5612AD4730}" type="datetime1">
              <a:rPr lang="nl-NL" smtClean="0"/>
              <a:t>09-04-2019</a:t>
            </a:fld>
            <a:endParaRPr lang="nl-NL"/>
          </a:p>
        </p:txBody>
      </p:sp>
      <p:sp>
        <p:nvSpPr>
          <p:cNvPr id="5" name="Footer Placeholder 4"/>
          <p:cNvSpPr>
            <a:spLocks noGrp="1"/>
          </p:cNvSpPr>
          <p:nvPr>
            <p:ph type="ftr" sz="quarter" idx="11"/>
          </p:nvPr>
        </p:nvSpPr>
        <p:spPr/>
        <p:txBody>
          <a:bodyPr/>
          <a:lstStyle/>
          <a:p>
            <a:r>
              <a:rPr lang="nl-NL"/>
              <a:t>Voetregel invoegen via menu Beeld &gt; Koptekst en voettekst</a:t>
            </a:r>
          </a:p>
        </p:txBody>
      </p:sp>
      <p:sp>
        <p:nvSpPr>
          <p:cNvPr id="6" name="Slide Number Placeholder 5"/>
          <p:cNvSpPr>
            <a:spLocks noGrp="1"/>
          </p:cNvSpPr>
          <p:nvPr>
            <p:ph type="sldNum" sz="quarter" idx="12"/>
          </p:nvPr>
        </p:nvSpPr>
        <p:spPr/>
        <p:txBody>
          <a:bodyPr/>
          <a:lstStyle/>
          <a:p>
            <a:fld id="{3C50D280-FA8B-48D7-B9F1-66FFB7F15E58}" type="slidenum">
              <a:rPr lang="nl-NL" smtClean="0"/>
              <a:t>‹nr.›</a:t>
            </a:fld>
            <a:endParaRPr lang="nl-NL"/>
          </a:p>
        </p:txBody>
      </p:sp>
      <p:sp>
        <p:nvSpPr>
          <p:cNvPr id="7" name="Rectangle 6"/>
          <p:cNvSpPr/>
          <p:nvPr userDrawn="1"/>
        </p:nvSpPr>
        <p:spPr>
          <a:xfrm>
            <a:off x="1620000" y="2212299"/>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met bullet teks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19999" y="684000"/>
            <a:ext cx="6480000" cy="1331891"/>
          </a:xfrm>
        </p:spPr>
        <p:txBody>
          <a:bodyPr anchor="b" anchorCtr="0"/>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1619999" y="2448000"/>
            <a:ext cx="6480000" cy="2052000"/>
          </a:xfrm>
        </p:spPr>
        <p:txBody>
          <a:bodyPr/>
          <a:lstStyle>
            <a:lvl1pPr>
              <a:lnSpc>
                <a:spcPts val="2300"/>
              </a:lnSpc>
              <a:defRPr/>
            </a:lvl1pPr>
            <a:lvl2pPr>
              <a:lnSpc>
                <a:spcPts val="2300"/>
              </a:lnSpc>
              <a:defRPr/>
            </a:lvl2pPr>
            <a:lvl3pPr>
              <a:lnSpc>
                <a:spcPts val="2300"/>
              </a:lnSpc>
              <a:defRPr/>
            </a:lvl3pPr>
            <a:lvl4pPr>
              <a:lnSpc>
                <a:spcPts val="2300"/>
              </a:lnSpc>
              <a:defRPr/>
            </a:lvl4pPr>
            <a:lvl5pPr>
              <a:lnSpc>
                <a:spcPts val="2300"/>
              </a:lnSpc>
              <a:defRPr/>
            </a:lvl5pPr>
          </a:lstStyle>
          <a:p>
            <a:pPr lvl="0"/>
            <a:r>
              <a:rPr lang="en-US"/>
              <a:t>Click to edit Master text styles</a:t>
            </a:r>
          </a:p>
          <a:p>
            <a:pPr lvl="1"/>
            <a:r>
              <a:rPr lang="en-US"/>
              <a:t>Second level</a:t>
            </a:r>
          </a:p>
        </p:txBody>
      </p:sp>
      <p:sp>
        <p:nvSpPr>
          <p:cNvPr id="4" name="Date Placeholder 3"/>
          <p:cNvSpPr>
            <a:spLocks noGrp="1"/>
          </p:cNvSpPr>
          <p:nvPr>
            <p:ph type="dt" sz="half" idx="10"/>
          </p:nvPr>
        </p:nvSpPr>
        <p:spPr/>
        <p:txBody>
          <a:bodyPr/>
          <a:lstStyle/>
          <a:p>
            <a:fld id="{C797A21A-405F-6A48-9D15-42CD0CBD683C}" type="datetime1">
              <a:rPr lang="nl-NL" smtClean="0"/>
              <a:t>09-04-2019</a:t>
            </a:fld>
            <a:endParaRPr lang="nl-NL"/>
          </a:p>
        </p:txBody>
      </p:sp>
      <p:sp>
        <p:nvSpPr>
          <p:cNvPr id="5" name="Footer Placeholder 4"/>
          <p:cNvSpPr>
            <a:spLocks noGrp="1"/>
          </p:cNvSpPr>
          <p:nvPr>
            <p:ph type="ftr" sz="quarter" idx="11"/>
          </p:nvPr>
        </p:nvSpPr>
        <p:spPr/>
        <p:txBody>
          <a:bodyPr/>
          <a:lstStyle/>
          <a:p>
            <a:r>
              <a:rPr lang="nl-NL"/>
              <a:t>Voetregel invoegen via menu Beeld &gt; Koptekst en voettekst</a:t>
            </a:r>
          </a:p>
        </p:txBody>
      </p:sp>
      <p:sp>
        <p:nvSpPr>
          <p:cNvPr id="6" name="Slide Number Placeholder 5"/>
          <p:cNvSpPr>
            <a:spLocks noGrp="1"/>
          </p:cNvSpPr>
          <p:nvPr>
            <p:ph type="sldNum" sz="quarter" idx="12"/>
          </p:nvPr>
        </p:nvSpPr>
        <p:spPr/>
        <p:txBody>
          <a:bodyPr/>
          <a:lstStyle/>
          <a:p>
            <a:fld id="{3C50D280-FA8B-48D7-B9F1-66FFB7F15E58}" type="slidenum">
              <a:rPr lang="nl-NL" smtClean="0"/>
              <a:t>‹nr.›</a:t>
            </a:fld>
            <a:endParaRPr lang="nl-NL"/>
          </a:p>
        </p:txBody>
      </p:sp>
      <p:sp>
        <p:nvSpPr>
          <p:cNvPr id="7" name="Rectangle 6"/>
          <p:cNvSpPr/>
          <p:nvPr userDrawn="1"/>
        </p:nvSpPr>
        <p:spPr>
          <a:xfrm>
            <a:off x="1620000" y="2212299"/>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519274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met nummer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19999" y="684000"/>
            <a:ext cx="6480000" cy="1331891"/>
          </a:xfrm>
        </p:spPr>
        <p:txBody>
          <a:bodyPr anchor="b" anchorCtr="0"/>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1619999" y="2448000"/>
            <a:ext cx="6480000" cy="2052000"/>
          </a:xfrm>
        </p:spPr>
        <p:txBody>
          <a:bodyPr/>
          <a:lstStyle>
            <a:lvl1pPr marL="198000" indent="-198000">
              <a:lnSpc>
                <a:spcPts val="2300"/>
              </a:lnSpc>
              <a:buClr>
                <a:schemeClr val="tx1"/>
              </a:buClr>
              <a:buSzPct val="100000"/>
              <a:buFont typeface="+mj-lt"/>
              <a:buAutoNum type="arabicPeriod"/>
              <a:defRPr/>
            </a:lvl1pPr>
            <a:lvl2pPr marL="396000" indent="-198000">
              <a:lnSpc>
                <a:spcPts val="2300"/>
              </a:lnSpc>
              <a:buClr>
                <a:schemeClr val="tx1"/>
              </a:buClr>
              <a:buSzPct val="100000"/>
              <a:buFont typeface="+mj-lt"/>
              <a:buAutoNum type="arabicPeriod"/>
              <a:defRPr/>
            </a:lvl2pPr>
            <a:lvl3pPr>
              <a:lnSpc>
                <a:spcPts val="2300"/>
              </a:lnSpc>
              <a:defRPr/>
            </a:lvl3pPr>
            <a:lvl4pPr>
              <a:lnSpc>
                <a:spcPts val="2300"/>
              </a:lnSpc>
              <a:defRPr/>
            </a:lvl4pPr>
            <a:lvl5pPr>
              <a:lnSpc>
                <a:spcPts val="2300"/>
              </a:lnSpc>
              <a:defRPr/>
            </a:lvl5pPr>
          </a:lstStyle>
          <a:p>
            <a:pPr lvl="0"/>
            <a:r>
              <a:rPr lang="en-US"/>
              <a:t>Click to edit Master text styles</a:t>
            </a:r>
          </a:p>
          <a:p>
            <a:pPr lvl="1"/>
            <a:r>
              <a:rPr lang="en-US"/>
              <a:t>Second level</a:t>
            </a:r>
          </a:p>
        </p:txBody>
      </p:sp>
      <p:sp>
        <p:nvSpPr>
          <p:cNvPr id="4" name="Date Placeholder 3"/>
          <p:cNvSpPr>
            <a:spLocks noGrp="1"/>
          </p:cNvSpPr>
          <p:nvPr>
            <p:ph type="dt" sz="half" idx="10"/>
          </p:nvPr>
        </p:nvSpPr>
        <p:spPr/>
        <p:txBody>
          <a:bodyPr/>
          <a:lstStyle/>
          <a:p>
            <a:fld id="{1B5E871C-E858-0645-B60F-989C70C2762A}" type="datetime1">
              <a:rPr lang="nl-NL" smtClean="0"/>
              <a:t>09-04-2019</a:t>
            </a:fld>
            <a:endParaRPr lang="nl-NL"/>
          </a:p>
        </p:txBody>
      </p:sp>
      <p:sp>
        <p:nvSpPr>
          <p:cNvPr id="5" name="Footer Placeholder 4"/>
          <p:cNvSpPr>
            <a:spLocks noGrp="1"/>
          </p:cNvSpPr>
          <p:nvPr>
            <p:ph type="ftr" sz="quarter" idx="11"/>
          </p:nvPr>
        </p:nvSpPr>
        <p:spPr/>
        <p:txBody>
          <a:bodyPr/>
          <a:lstStyle/>
          <a:p>
            <a:r>
              <a:rPr lang="nl-NL"/>
              <a:t>Voetregel invoegen via menu Beeld &gt; Koptekst en voettekst</a:t>
            </a:r>
          </a:p>
        </p:txBody>
      </p:sp>
      <p:sp>
        <p:nvSpPr>
          <p:cNvPr id="6" name="Slide Number Placeholder 5"/>
          <p:cNvSpPr>
            <a:spLocks noGrp="1"/>
          </p:cNvSpPr>
          <p:nvPr>
            <p:ph type="sldNum" sz="quarter" idx="12"/>
          </p:nvPr>
        </p:nvSpPr>
        <p:spPr/>
        <p:txBody>
          <a:bodyPr/>
          <a:lstStyle/>
          <a:p>
            <a:fld id="{3C50D280-FA8B-48D7-B9F1-66FFB7F15E58}" type="slidenum">
              <a:rPr lang="nl-NL" smtClean="0"/>
              <a:t>‹nr.›</a:t>
            </a:fld>
            <a:endParaRPr lang="nl-NL"/>
          </a:p>
        </p:txBody>
      </p:sp>
      <p:sp>
        <p:nvSpPr>
          <p:cNvPr id="7" name="Rectangle 6"/>
          <p:cNvSpPr/>
          <p:nvPr userDrawn="1"/>
        </p:nvSpPr>
        <p:spPr>
          <a:xfrm>
            <a:off x="1620000" y="2212299"/>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twee kolommen">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8000" y="2592000"/>
            <a:ext cx="3852000" cy="2016000"/>
          </a:xfrm>
        </p:spPr>
        <p:txBody>
          <a:bodyPr/>
          <a:lstStyle>
            <a:lvl1pPr marL="0" indent="0">
              <a:lnSpc>
                <a:spcPts val="1900"/>
              </a:lnSpc>
              <a:buFontTx/>
              <a:buNone/>
              <a:defRPr sz="1150"/>
            </a:lvl1pPr>
            <a:lvl2pPr marL="0" indent="0">
              <a:lnSpc>
                <a:spcPts val="1900"/>
              </a:lnSpc>
              <a:buFontTx/>
              <a:buNone/>
              <a:defRPr sz="1150"/>
            </a:lvl2pPr>
            <a:lvl3pPr>
              <a:lnSpc>
                <a:spcPts val="1900"/>
              </a:lnSpc>
              <a:defRPr sz="1150"/>
            </a:lvl3pPr>
            <a:lvl4pPr>
              <a:lnSpc>
                <a:spcPts val="1900"/>
              </a:lnSpc>
              <a:defRPr sz="1150"/>
            </a:lvl4pPr>
            <a:lvl5pPr>
              <a:lnSpc>
                <a:spcPts val="1900"/>
              </a:lnSpc>
              <a:defRPr sz="1150"/>
            </a:lvl5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824000" y="664052"/>
            <a:ext cx="3852000" cy="3943948"/>
          </a:xfrm>
        </p:spPr>
        <p:txBody>
          <a:bodyPr/>
          <a:lstStyle>
            <a:lvl1pPr marL="0" indent="0">
              <a:buFontTx/>
              <a:buNone/>
              <a:defRPr sz="1150"/>
            </a:lvl1pPr>
            <a:lvl2pPr marL="0" indent="0">
              <a:buFontTx/>
              <a:buNone/>
              <a:defRPr sz="1150"/>
            </a:lvl2pPr>
            <a:lvl3pPr>
              <a:defRPr sz="1150"/>
            </a:lvl3pPr>
            <a:lvl4pPr>
              <a:defRPr sz="1150"/>
            </a:lvl4pPr>
            <a:lvl5pPr>
              <a:defRPr sz="1150"/>
            </a:lvl5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p>
            <a:fld id="{7DD14338-2CF8-CD49-BFE9-05606E66D89B}" type="datetime1">
              <a:rPr lang="nl-NL" smtClean="0"/>
              <a:t>09-04-2019</a:t>
            </a:fld>
            <a:endParaRPr lang="nl-NL"/>
          </a:p>
        </p:txBody>
      </p:sp>
      <p:sp>
        <p:nvSpPr>
          <p:cNvPr id="6" name="Footer Placeholder 5"/>
          <p:cNvSpPr>
            <a:spLocks noGrp="1"/>
          </p:cNvSpPr>
          <p:nvPr>
            <p:ph type="ftr" sz="quarter" idx="11"/>
          </p:nvPr>
        </p:nvSpPr>
        <p:spPr/>
        <p:txBody>
          <a:bodyPr/>
          <a:lstStyle/>
          <a:p>
            <a:r>
              <a:rPr lang="nl-NL"/>
              <a:t>Voetregel invoegen via menu Beeld &gt; Koptekst en voettekst</a:t>
            </a:r>
          </a:p>
        </p:txBody>
      </p:sp>
      <p:sp>
        <p:nvSpPr>
          <p:cNvPr id="7" name="Slide Number Placeholder 6"/>
          <p:cNvSpPr>
            <a:spLocks noGrp="1"/>
          </p:cNvSpPr>
          <p:nvPr>
            <p:ph type="sldNum" sz="quarter" idx="12"/>
          </p:nvPr>
        </p:nvSpPr>
        <p:spPr/>
        <p:txBody>
          <a:bodyPr/>
          <a:lstStyle/>
          <a:p>
            <a:fld id="{3C50D280-FA8B-48D7-B9F1-66FFB7F15E58}" type="slidenum">
              <a:rPr lang="nl-NL" smtClean="0"/>
              <a:t>‹nr.›</a:t>
            </a:fld>
            <a:endParaRPr lang="nl-NL"/>
          </a:p>
        </p:txBody>
      </p:sp>
      <p:sp>
        <p:nvSpPr>
          <p:cNvPr id="8" name="Title 1"/>
          <p:cNvSpPr>
            <a:spLocks noGrp="1"/>
          </p:cNvSpPr>
          <p:nvPr>
            <p:ph type="title"/>
          </p:nvPr>
        </p:nvSpPr>
        <p:spPr>
          <a:xfrm>
            <a:off x="468000" y="966850"/>
            <a:ext cx="3852000" cy="1188000"/>
          </a:xfrm>
        </p:spPr>
        <p:txBody>
          <a:bodyPr anchor="b"/>
          <a:lstStyle>
            <a:lvl1pPr>
              <a:lnSpc>
                <a:spcPts val="3000"/>
              </a:lnSpc>
              <a:defRPr sz="2800"/>
            </a:lvl1pPr>
          </a:lstStyle>
          <a:p>
            <a:r>
              <a:rPr lang="en-US"/>
              <a:t>Click to edit Master title style</a:t>
            </a:r>
            <a:endParaRPr lang="en-US" dirty="0"/>
          </a:p>
        </p:txBody>
      </p:sp>
      <p:sp>
        <p:nvSpPr>
          <p:cNvPr id="9" name="Rectangle 8"/>
          <p:cNvSpPr/>
          <p:nvPr userDrawn="1"/>
        </p:nvSpPr>
        <p:spPr>
          <a:xfrm>
            <a:off x="468001" y="2389873"/>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2"/>
          <p:cNvSpPr>
            <a:spLocks noGrp="1"/>
          </p:cNvSpPr>
          <p:nvPr>
            <p:ph type="body" idx="13"/>
          </p:nvPr>
        </p:nvSpPr>
        <p:spPr>
          <a:xfrm>
            <a:off x="468000" y="714850"/>
            <a:ext cx="3852000" cy="180000"/>
          </a:xfrm>
        </p:spPr>
        <p:txBody>
          <a:bodyPr/>
          <a:lstStyle>
            <a:lvl1pPr marL="0" indent="0" algn="l">
              <a:lnSpc>
                <a:spcPct val="100000"/>
              </a:lnSpc>
              <a:spcBef>
                <a:spcPts val="0"/>
              </a:spcBef>
              <a:buNone/>
              <a:defRPr sz="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71839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s twee kolommen">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8000" y="2592000"/>
            <a:ext cx="3852000" cy="2016000"/>
          </a:xfrm>
        </p:spPr>
        <p:txBody>
          <a:bodyPr/>
          <a:lstStyle>
            <a:lvl1pPr>
              <a:lnSpc>
                <a:spcPts val="1900"/>
              </a:lnSpc>
              <a:defRPr sz="1150"/>
            </a:lvl1pPr>
            <a:lvl2pPr>
              <a:lnSpc>
                <a:spcPts val="1900"/>
              </a:lnSpc>
              <a:defRPr sz="1150"/>
            </a:lvl2pPr>
            <a:lvl3pPr>
              <a:lnSpc>
                <a:spcPts val="1900"/>
              </a:lnSpc>
              <a:defRPr sz="1150"/>
            </a:lvl3pPr>
            <a:lvl4pPr>
              <a:lnSpc>
                <a:spcPts val="1900"/>
              </a:lnSpc>
              <a:defRPr sz="1150"/>
            </a:lvl4pPr>
            <a:lvl5pPr>
              <a:lnSpc>
                <a:spcPts val="1900"/>
              </a:lnSpc>
              <a:defRPr sz="1150"/>
            </a:lvl5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824000" y="664052"/>
            <a:ext cx="3852000" cy="3943948"/>
          </a:xfrm>
        </p:spPr>
        <p:txBody>
          <a:bodyPr/>
          <a:lstStyle>
            <a:lvl1pPr>
              <a:defRPr sz="1150"/>
            </a:lvl1pPr>
            <a:lvl2pPr>
              <a:defRPr sz="1150"/>
            </a:lvl2pPr>
            <a:lvl3pPr>
              <a:defRPr sz="1150"/>
            </a:lvl3pPr>
            <a:lvl4pPr>
              <a:defRPr sz="1150"/>
            </a:lvl4pPr>
            <a:lvl5pPr>
              <a:defRPr sz="1150"/>
            </a:lvl5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p>
            <a:fld id="{5F9353D9-67A9-A846-BEF5-EE9B129E6589}" type="datetime1">
              <a:rPr lang="nl-NL" smtClean="0"/>
              <a:t>09-04-2019</a:t>
            </a:fld>
            <a:endParaRPr lang="nl-NL"/>
          </a:p>
        </p:txBody>
      </p:sp>
      <p:sp>
        <p:nvSpPr>
          <p:cNvPr id="6" name="Footer Placeholder 5"/>
          <p:cNvSpPr>
            <a:spLocks noGrp="1"/>
          </p:cNvSpPr>
          <p:nvPr>
            <p:ph type="ftr" sz="quarter" idx="11"/>
          </p:nvPr>
        </p:nvSpPr>
        <p:spPr/>
        <p:txBody>
          <a:bodyPr/>
          <a:lstStyle/>
          <a:p>
            <a:r>
              <a:rPr lang="nl-NL"/>
              <a:t>Voetregel invoegen via menu Beeld &gt; Koptekst en voettekst</a:t>
            </a:r>
          </a:p>
        </p:txBody>
      </p:sp>
      <p:sp>
        <p:nvSpPr>
          <p:cNvPr id="7" name="Slide Number Placeholder 6"/>
          <p:cNvSpPr>
            <a:spLocks noGrp="1"/>
          </p:cNvSpPr>
          <p:nvPr>
            <p:ph type="sldNum" sz="quarter" idx="12"/>
          </p:nvPr>
        </p:nvSpPr>
        <p:spPr/>
        <p:txBody>
          <a:bodyPr/>
          <a:lstStyle/>
          <a:p>
            <a:fld id="{3C50D280-FA8B-48D7-B9F1-66FFB7F15E58}" type="slidenum">
              <a:rPr lang="nl-NL" smtClean="0"/>
              <a:t>‹nr.›</a:t>
            </a:fld>
            <a:endParaRPr lang="nl-NL"/>
          </a:p>
        </p:txBody>
      </p:sp>
      <p:sp>
        <p:nvSpPr>
          <p:cNvPr id="8" name="Title 1"/>
          <p:cNvSpPr>
            <a:spLocks noGrp="1"/>
          </p:cNvSpPr>
          <p:nvPr>
            <p:ph type="title"/>
          </p:nvPr>
        </p:nvSpPr>
        <p:spPr>
          <a:xfrm>
            <a:off x="468000" y="966850"/>
            <a:ext cx="3852000" cy="1188000"/>
          </a:xfrm>
        </p:spPr>
        <p:txBody>
          <a:bodyPr anchor="b"/>
          <a:lstStyle>
            <a:lvl1pPr>
              <a:lnSpc>
                <a:spcPts val="3000"/>
              </a:lnSpc>
              <a:defRPr sz="2800"/>
            </a:lvl1pPr>
          </a:lstStyle>
          <a:p>
            <a:r>
              <a:rPr lang="en-US"/>
              <a:t>Click to edit Master title style</a:t>
            </a:r>
            <a:endParaRPr lang="en-US" dirty="0"/>
          </a:p>
        </p:txBody>
      </p:sp>
      <p:sp>
        <p:nvSpPr>
          <p:cNvPr id="9" name="Rectangle 8"/>
          <p:cNvSpPr/>
          <p:nvPr userDrawn="1"/>
        </p:nvSpPr>
        <p:spPr>
          <a:xfrm>
            <a:off x="468001" y="2389873"/>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2"/>
          <p:cNvSpPr>
            <a:spLocks noGrp="1"/>
          </p:cNvSpPr>
          <p:nvPr>
            <p:ph type="body" idx="13"/>
          </p:nvPr>
        </p:nvSpPr>
        <p:spPr>
          <a:xfrm>
            <a:off x="468000" y="714850"/>
            <a:ext cx="3852000" cy="180000"/>
          </a:xfrm>
        </p:spPr>
        <p:txBody>
          <a:bodyPr/>
          <a:lstStyle>
            <a:lvl1pPr marL="0" indent="0" algn="l">
              <a:lnSpc>
                <a:spcPct val="100000"/>
              </a:lnSpc>
              <a:spcBef>
                <a:spcPts val="0"/>
              </a:spcBef>
              <a:buNone/>
              <a:defRPr sz="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e schei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2000" y="1117600"/>
            <a:ext cx="6840000" cy="970400"/>
          </a:xfrm>
        </p:spPr>
        <p:txBody>
          <a:bodyPr anchor="b"/>
          <a:lstStyle>
            <a:lvl1pPr algn="ctr">
              <a:lnSpc>
                <a:spcPts val="2800"/>
              </a:lnSpc>
              <a:defRPr sz="28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152000" y="2484000"/>
            <a:ext cx="6840000" cy="2070350"/>
          </a:xfrm>
        </p:spPr>
        <p:txBody>
          <a:bodyPr/>
          <a:lstStyle>
            <a:lvl1pPr marL="0" indent="0" algn="ctr">
              <a:lnSpc>
                <a:spcPts val="1900"/>
              </a:lnSpc>
              <a:spcBef>
                <a:spcPts val="0"/>
              </a:spcBef>
              <a:buNone/>
              <a:defRPr sz="115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3A3929-B228-D747-9153-79722ACDBF29}" type="datetime1">
              <a:rPr lang="nl-NL" smtClean="0"/>
              <a:t>09-04-2019</a:t>
            </a:fld>
            <a:endParaRPr lang="nl-NL"/>
          </a:p>
        </p:txBody>
      </p:sp>
      <p:sp>
        <p:nvSpPr>
          <p:cNvPr id="5" name="Footer Placeholder 4"/>
          <p:cNvSpPr>
            <a:spLocks noGrp="1"/>
          </p:cNvSpPr>
          <p:nvPr>
            <p:ph type="ftr" sz="quarter" idx="11"/>
          </p:nvPr>
        </p:nvSpPr>
        <p:spPr/>
        <p:txBody>
          <a:bodyPr/>
          <a:lstStyle/>
          <a:p>
            <a:r>
              <a:rPr lang="nl-NL"/>
              <a:t>Voetregel invoegen via menu Beeld &gt; Koptekst en voettekst</a:t>
            </a:r>
            <a:endParaRPr lang="nl-NL" dirty="0"/>
          </a:p>
        </p:txBody>
      </p:sp>
      <p:sp>
        <p:nvSpPr>
          <p:cNvPr id="6" name="Slide Number Placeholder 5"/>
          <p:cNvSpPr>
            <a:spLocks noGrp="1"/>
          </p:cNvSpPr>
          <p:nvPr>
            <p:ph type="sldNum" sz="quarter" idx="12"/>
          </p:nvPr>
        </p:nvSpPr>
        <p:spPr/>
        <p:txBody>
          <a:bodyPr/>
          <a:lstStyle/>
          <a:p>
            <a:fld id="{3C50D280-FA8B-48D7-B9F1-66FFB7F15E58}" type="slidenum">
              <a:rPr lang="nl-NL" smtClean="0"/>
              <a:t>‹nr.›</a:t>
            </a:fld>
            <a:endParaRPr lang="nl-NL"/>
          </a:p>
        </p:txBody>
      </p:sp>
      <p:sp>
        <p:nvSpPr>
          <p:cNvPr id="7" name="Rectangle 6"/>
          <p:cNvSpPr/>
          <p:nvPr userDrawn="1"/>
        </p:nvSpPr>
        <p:spPr>
          <a:xfrm>
            <a:off x="4139608" y="2279635"/>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2000" y="216000"/>
            <a:ext cx="719329" cy="252985"/>
          </a:xfrm>
          <a:prstGeom prst="rect">
            <a:avLst/>
          </a:prstGeom>
        </p:spPr>
      </p:pic>
      <p:sp>
        <p:nvSpPr>
          <p:cNvPr id="11" name="Text Placeholder 3"/>
          <p:cNvSpPr>
            <a:spLocks noGrp="1"/>
          </p:cNvSpPr>
          <p:nvPr>
            <p:ph type="body" sz="half" idx="2"/>
          </p:nvPr>
        </p:nvSpPr>
        <p:spPr>
          <a:xfrm>
            <a:off x="1152000" y="900000"/>
            <a:ext cx="6840000" cy="216000"/>
          </a:xfrm>
        </p:spPr>
        <p:txBody>
          <a:bodyPr/>
          <a:lstStyle>
            <a:lvl1pPr marL="0" indent="0" algn="ctr">
              <a:lnSpc>
                <a:spcPct val="100000"/>
              </a:lnSpc>
              <a:buNone/>
              <a:defRPr sz="800" cap="all" baseline="0">
                <a:solidFill>
                  <a:schemeClr val="accent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846002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2000" y="684000"/>
            <a:ext cx="6840000" cy="2592000"/>
          </a:xfrm>
        </p:spPr>
        <p:txBody>
          <a:bodyPr anchor="b"/>
          <a:lstStyle>
            <a:lvl1pPr algn="ctr">
              <a:lnSpc>
                <a:spcPts val="4200"/>
              </a:lnSpc>
              <a:defRPr sz="2800">
                <a:solidFill>
                  <a:schemeClr val="tx2"/>
                </a:solidFill>
              </a:defRPr>
            </a:lvl1pPr>
          </a:lstStyle>
          <a:p>
            <a:r>
              <a:rPr lang="en-US"/>
              <a:t>Click to edit Master title style</a:t>
            </a:r>
            <a:endParaRPr lang="en-US" dirty="0"/>
          </a:p>
        </p:txBody>
      </p:sp>
      <p:sp>
        <p:nvSpPr>
          <p:cNvPr id="3" name="Text Placeholder 2"/>
          <p:cNvSpPr>
            <a:spLocks noGrp="1"/>
          </p:cNvSpPr>
          <p:nvPr>
            <p:ph type="body" idx="1" hasCustomPrompt="1"/>
          </p:nvPr>
        </p:nvSpPr>
        <p:spPr>
          <a:xfrm>
            <a:off x="1152000" y="3671737"/>
            <a:ext cx="6840000" cy="360000"/>
          </a:xfrm>
        </p:spPr>
        <p:txBody>
          <a:bodyPr/>
          <a:lstStyle>
            <a:lvl1pPr marL="0" indent="0" algn="ctr">
              <a:lnSpc>
                <a:spcPct val="100000"/>
              </a:lnSpc>
              <a:spcBef>
                <a:spcPts val="0"/>
              </a:spcBef>
              <a:buNone/>
              <a:defRPr sz="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noProof="0" dirty="0"/>
              <a:t>Klik om een naam in te voegen</a:t>
            </a:r>
          </a:p>
        </p:txBody>
      </p:sp>
      <p:sp>
        <p:nvSpPr>
          <p:cNvPr id="4" name="Date Placeholder 3"/>
          <p:cNvSpPr>
            <a:spLocks noGrp="1"/>
          </p:cNvSpPr>
          <p:nvPr>
            <p:ph type="dt" sz="half" idx="10"/>
          </p:nvPr>
        </p:nvSpPr>
        <p:spPr/>
        <p:txBody>
          <a:bodyPr/>
          <a:lstStyle>
            <a:lvl1pPr>
              <a:defRPr>
                <a:solidFill>
                  <a:schemeClr val="bg1"/>
                </a:solidFill>
              </a:defRPr>
            </a:lvl1pPr>
          </a:lstStyle>
          <a:p>
            <a:fld id="{D63A0340-4172-6446-A431-486C3FEB294D}" type="datetime1">
              <a:rPr lang="nl-NL" smtClean="0"/>
              <a:t>09-04-2019</a:t>
            </a:fld>
            <a:endParaRPr lang="nl-NL"/>
          </a:p>
        </p:txBody>
      </p:sp>
      <p:sp>
        <p:nvSpPr>
          <p:cNvPr id="5" name="Footer Placeholder 4"/>
          <p:cNvSpPr>
            <a:spLocks noGrp="1"/>
          </p:cNvSpPr>
          <p:nvPr>
            <p:ph type="ftr" sz="quarter" idx="11"/>
          </p:nvPr>
        </p:nvSpPr>
        <p:spPr/>
        <p:txBody>
          <a:bodyPr/>
          <a:lstStyle>
            <a:lvl1pPr>
              <a:defRPr>
                <a:solidFill>
                  <a:schemeClr val="bg1"/>
                </a:solidFill>
              </a:defRPr>
            </a:lvl1pPr>
          </a:lstStyle>
          <a:p>
            <a:r>
              <a:rPr lang="nl-NL"/>
              <a:t>Voetregel invoegen via menu Beeld &gt; Koptekst en voettekst</a:t>
            </a:r>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C50D280-FA8B-48D7-B9F1-66FFB7F15E58}" type="slidenum">
              <a:rPr lang="nl-NL" smtClean="0"/>
              <a:pPr/>
              <a:t>‹nr.›</a:t>
            </a:fld>
            <a:endParaRPr lang="nl-NL"/>
          </a:p>
        </p:txBody>
      </p:sp>
      <p:sp>
        <p:nvSpPr>
          <p:cNvPr id="7" name="Rectangle 6"/>
          <p:cNvSpPr/>
          <p:nvPr userDrawn="1"/>
        </p:nvSpPr>
        <p:spPr>
          <a:xfrm>
            <a:off x="4140000" y="3446035"/>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887298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met afbeelding link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3999" y="1188000"/>
            <a:ext cx="3672000" cy="1188000"/>
          </a:xfrm>
        </p:spPr>
        <p:txBody>
          <a:bodyPr anchor="b"/>
          <a:lstStyle>
            <a:lvl1pPr>
              <a:lnSpc>
                <a:spcPts val="3000"/>
              </a:lnSpc>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4572000" cy="51435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003999" y="2844000"/>
            <a:ext cx="3672000" cy="16920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3BA1705-9578-6D4B-98CE-4E174DCC40F2}" type="datetime1">
              <a:rPr lang="nl-NL" smtClean="0"/>
              <a:t>09-04-2019</a:t>
            </a:fld>
            <a:endParaRPr lang="nl-NL"/>
          </a:p>
        </p:txBody>
      </p:sp>
      <p:sp>
        <p:nvSpPr>
          <p:cNvPr id="6" name="Footer Placeholder 5"/>
          <p:cNvSpPr>
            <a:spLocks noGrp="1"/>
          </p:cNvSpPr>
          <p:nvPr>
            <p:ph type="ftr" sz="quarter" idx="11"/>
          </p:nvPr>
        </p:nvSpPr>
        <p:spPr/>
        <p:txBody>
          <a:bodyPr/>
          <a:lstStyle>
            <a:lvl1pPr>
              <a:defRPr>
                <a:solidFill>
                  <a:schemeClr val="bg1"/>
                </a:solidFill>
              </a:defRPr>
            </a:lvl1pPr>
          </a:lstStyle>
          <a:p>
            <a:r>
              <a:rPr lang="nl-NL"/>
              <a:t>Voetregel invoegen via menu Beeld &gt; Koptekst en voettekst</a:t>
            </a:r>
            <a:endParaRPr lang="nl-NL" dirty="0"/>
          </a:p>
        </p:txBody>
      </p:sp>
      <p:sp>
        <p:nvSpPr>
          <p:cNvPr id="7" name="Slide Number Placeholder 6"/>
          <p:cNvSpPr>
            <a:spLocks noGrp="1"/>
          </p:cNvSpPr>
          <p:nvPr>
            <p:ph type="sldNum" sz="quarter" idx="12"/>
          </p:nvPr>
        </p:nvSpPr>
        <p:spPr/>
        <p:txBody>
          <a:bodyPr/>
          <a:lstStyle/>
          <a:p>
            <a:fld id="{3C50D280-FA8B-48D7-B9F1-66FFB7F15E58}" type="slidenum">
              <a:rPr lang="nl-NL" smtClean="0"/>
              <a:t>‹nr.›</a:t>
            </a:fld>
            <a:endParaRPr lang="nl-NL"/>
          </a:p>
        </p:txBody>
      </p:sp>
      <p:sp>
        <p:nvSpPr>
          <p:cNvPr id="9" name="Rectangle 8"/>
          <p:cNvSpPr/>
          <p:nvPr userDrawn="1"/>
        </p:nvSpPr>
        <p:spPr>
          <a:xfrm>
            <a:off x="5004000" y="2611023"/>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2"/>
          <p:cNvSpPr>
            <a:spLocks noGrp="1"/>
          </p:cNvSpPr>
          <p:nvPr>
            <p:ph type="body" idx="13"/>
          </p:nvPr>
        </p:nvSpPr>
        <p:spPr>
          <a:xfrm>
            <a:off x="5003999" y="936000"/>
            <a:ext cx="3672000" cy="180000"/>
          </a:xfrm>
        </p:spPr>
        <p:txBody>
          <a:bodyPr/>
          <a:lstStyle>
            <a:lvl1pPr marL="0" indent="0" algn="l">
              <a:lnSpc>
                <a:spcPct val="100000"/>
              </a:lnSpc>
              <a:spcBef>
                <a:spcPts val="0"/>
              </a:spcBef>
              <a:buNone/>
              <a:defRPr sz="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2" name="Picture Placeholder 2"/>
          <p:cNvSpPr>
            <a:spLocks noGrp="1"/>
          </p:cNvSpPr>
          <p:nvPr>
            <p:ph type="pic" idx="14" hasCustomPrompt="1"/>
          </p:nvPr>
        </p:nvSpPr>
        <p:spPr>
          <a:xfrm>
            <a:off x="252000" y="216000"/>
            <a:ext cx="720000" cy="251999"/>
          </a:xfrm>
          <a:blipFill>
            <a:blip r:embed="rId2"/>
            <a:stretch>
              <a:fillRect/>
            </a:stretch>
          </a:blipFill>
        </p:spPr>
        <p:txBody>
          <a:bodyPr lIns="360000" tIns="360000" rIns="360000" anchor="t"/>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endParaRPr lang="en-US" dirty="0"/>
          </a:p>
        </p:txBody>
      </p:sp>
    </p:spTree>
    <p:extLst>
      <p:ext uri="{BB962C8B-B14F-4D97-AF65-F5344CB8AC3E}">
        <p14:creationId xmlns:p14="http://schemas.microsoft.com/office/powerpoint/2010/main" val="4163880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 met afbeelding links - logo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3999" y="1188000"/>
            <a:ext cx="3672000" cy="1188000"/>
          </a:xfrm>
        </p:spPr>
        <p:txBody>
          <a:bodyPr anchor="b"/>
          <a:lstStyle>
            <a:lvl1pPr>
              <a:lnSpc>
                <a:spcPts val="3000"/>
              </a:lnSpc>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4572000" cy="51435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003999" y="2844000"/>
            <a:ext cx="3672000" cy="16920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32FEE86-4554-964E-8DE0-BDE5A20D952E}" type="datetime1">
              <a:rPr lang="nl-NL" smtClean="0"/>
              <a:t>09-04-2019</a:t>
            </a:fld>
            <a:endParaRPr lang="nl-NL"/>
          </a:p>
        </p:txBody>
      </p:sp>
      <p:sp>
        <p:nvSpPr>
          <p:cNvPr id="6" name="Footer Placeholder 5"/>
          <p:cNvSpPr>
            <a:spLocks noGrp="1"/>
          </p:cNvSpPr>
          <p:nvPr>
            <p:ph type="ftr" sz="quarter" idx="11"/>
          </p:nvPr>
        </p:nvSpPr>
        <p:spPr/>
        <p:txBody>
          <a:bodyPr/>
          <a:lstStyle>
            <a:lvl1pPr>
              <a:defRPr>
                <a:solidFill>
                  <a:schemeClr val="bg1"/>
                </a:solidFill>
              </a:defRPr>
            </a:lvl1pPr>
          </a:lstStyle>
          <a:p>
            <a:r>
              <a:rPr lang="nl-NL"/>
              <a:t>Voetregel invoegen via menu Beeld &gt; Koptekst en voettekst</a:t>
            </a:r>
            <a:endParaRPr lang="nl-NL" dirty="0"/>
          </a:p>
        </p:txBody>
      </p:sp>
      <p:sp>
        <p:nvSpPr>
          <p:cNvPr id="7" name="Slide Number Placeholder 6"/>
          <p:cNvSpPr>
            <a:spLocks noGrp="1"/>
          </p:cNvSpPr>
          <p:nvPr>
            <p:ph type="sldNum" sz="quarter" idx="12"/>
          </p:nvPr>
        </p:nvSpPr>
        <p:spPr/>
        <p:txBody>
          <a:bodyPr/>
          <a:lstStyle/>
          <a:p>
            <a:fld id="{3C50D280-FA8B-48D7-B9F1-66FFB7F15E58}" type="slidenum">
              <a:rPr lang="nl-NL" smtClean="0"/>
              <a:t>‹nr.›</a:t>
            </a:fld>
            <a:endParaRPr lang="nl-NL"/>
          </a:p>
        </p:txBody>
      </p:sp>
      <p:sp>
        <p:nvSpPr>
          <p:cNvPr id="9" name="Rectangle 8"/>
          <p:cNvSpPr/>
          <p:nvPr userDrawn="1"/>
        </p:nvSpPr>
        <p:spPr>
          <a:xfrm>
            <a:off x="5004000" y="2611023"/>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2"/>
          <p:cNvSpPr>
            <a:spLocks noGrp="1"/>
          </p:cNvSpPr>
          <p:nvPr>
            <p:ph type="body" idx="13"/>
          </p:nvPr>
        </p:nvSpPr>
        <p:spPr>
          <a:xfrm>
            <a:off x="5003999" y="936000"/>
            <a:ext cx="3672000" cy="180000"/>
          </a:xfrm>
        </p:spPr>
        <p:txBody>
          <a:bodyPr/>
          <a:lstStyle>
            <a:lvl1pPr marL="0" indent="0" algn="l">
              <a:lnSpc>
                <a:spcPct val="100000"/>
              </a:lnSpc>
              <a:spcBef>
                <a:spcPts val="0"/>
              </a:spcBef>
              <a:buNone/>
              <a:defRPr sz="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3" name="Picture Placeholder 2"/>
          <p:cNvSpPr>
            <a:spLocks noGrp="1"/>
          </p:cNvSpPr>
          <p:nvPr>
            <p:ph type="pic" idx="14" hasCustomPrompt="1"/>
          </p:nvPr>
        </p:nvSpPr>
        <p:spPr>
          <a:xfrm>
            <a:off x="252000" y="216000"/>
            <a:ext cx="720000" cy="251999"/>
          </a:xfrm>
          <a:blipFill>
            <a:blip r:embed="rId2"/>
            <a:stretch>
              <a:fillRect/>
            </a:stretch>
          </a:blipFill>
        </p:spPr>
        <p:txBody>
          <a:bodyPr lIns="360000" tIns="360000" rIns="360000" anchor="t"/>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endParaRPr lang="en-US" dirty="0"/>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llage met teks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3999" y="900000"/>
            <a:ext cx="3672000" cy="1188000"/>
          </a:xfrm>
        </p:spPr>
        <p:txBody>
          <a:bodyPr anchor="b"/>
          <a:lstStyle>
            <a:lvl1pPr>
              <a:lnSpc>
                <a:spcPts val="3000"/>
              </a:lnSpc>
              <a:defRPr sz="2800"/>
            </a:lvl1pPr>
          </a:lstStyle>
          <a:p>
            <a:r>
              <a:rPr lang="en-US"/>
              <a:t>Click to edit Master title style</a:t>
            </a:r>
            <a:endParaRPr lang="en-US" dirty="0"/>
          </a:p>
        </p:txBody>
      </p:sp>
      <p:sp>
        <p:nvSpPr>
          <p:cNvPr id="3" name="Picture Placeholder 2"/>
          <p:cNvSpPr>
            <a:spLocks noGrp="1"/>
          </p:cNvSpPr>
          <p:nvPr>
            <p:ph type="pic" idx="1"/>
          </p:nvPr>
        </p:nvSpPr>
        <p:spPr>
          <a:xfrm>
            <a:off x="2016000" y="648000"/>
            <a:ext cx="2556000" cy="19080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003999" y="2555999"/>
            <a:ext cx="3672000" cy="19440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0687451-1918-6A4C-A665-12885F4575FE}" type="datetime1">
              <a:rPr lang="nl-NL" smtClean="0"/>
              <a:t>09-04-2019</a:t>
            </a:fld>
            <a:endParaRPr lang="nl-NL"/>
          </a:p>
        </p:txBody>
      </p:sp>
      <p:sp>
        <p:nvSpPr>
          <p:cNvPr id="6" name="Footer Placeholder 5"/>
          <p:cNvSpPr>
            <a:spLocks noGrp="1"/>
          </p:cNvSpPr>
          <p:nvPr>
            <p:ph type="ftr" sz="quarter" idx="11"/>
          </p:nvPr>
        </p:nvSpPr>
        <p:spPr/>
        <p:txBody>
          <a:bodyPr/>
          <a:lstStyle>
            <a:lvl1pPr>
              <a:defRPr>
                <a:solidFill>
                  <a:schemeClr val="accent2"/>
                </a:solidFill>
              </a:defRPr>
            </a:lvl1pPr>
          </a:lstStyle>
          <a:p>
            <a:r>
              <a:rPr lang="nl-NL"/>
              <a:t>Voetregel invoegen via menu Beeld &gt; Koptekst en voettekst</a:t>
            </a:r>
            <a:endParaRPr lang="nl-NL" dirty="0"/>
          </a:p>
        </p:txBody>
      </p:sp>
      <p:sp>
        <p:nvSpPr>
          <p:cNvPr id="7" name="Slide Number Placeholder 6"/>
          <p:cNvSpPr>
            <a:spLocks noGrp="1"/>
          </p:cNvSpPr>
          <p:nvPr>
            <p:ph type="sldNum" sz="quarter" idx="12"/>
          </p:nvPr>
        </p:nvSpPr>
        <p:spPr/>
        <p:txBody>
          <a:bodyPr/>
          <a:lstStyle/>
          <a:p>
            <a:fld id="{3C50D280-FA8B-48D7-B9F1-66FFB7F15E58}" type="slidenum">
              <a:rPr lang="nl-NL" smtClean="0"/>
              <a:t>‹nr.›</a:t>
            </a:fld>
            <a:endParaRPr lang="nl-NL"/>
          </a:p>
        </p:txBody>
      </p:sp>
      <p:sp>
        <p:nvSpPr>
          <p:cNvPr id="9" name="Rectangle 8"/>
          <p:cNvSpPr/>
          <p:nvPr userDrawn="1"/>
        </p:nvSpPr>
        <p:spPr>
          <a:xfrm>
            <a:off x="5004000" y="2323023"/>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2"/>
          <p:cNvSpPr>
            <a:spLocks noGrp="1"/>
          </p:cNvSpPr>
          <p:nvPr>
            <p:ph type="body" idx="13"/>
          </p:nvPr>
        </p:nvSpPr>
        <p:spPr>
          <a:xfrm>
            <a:off x="5003999" y="648000"/>
            <a:ext cx="3672000" cy="180000"/>
          </a:xfrm>
        </p:spPr>
        <p:txBody>
          <a:bodyPr/>
          <a:lstStyle>
            <a:lvl1pPr marL="0" indent="0" algn="l">
              <a:lnSpc>
                <a:spcPct val="100000"/>
              </a:lnSpc>
              <a:spcBef>
                <a:spcPts val="0"/>
              </a:spcBef>
              <a:buNone/>
              <a:defRPr sz="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1" name="Picture Placeholder 2"/>
          <p:cNvSpPr>
            <a:spLocks noGrp="1"/>
          </p:cNvSpPr>
          <p:nvPr>
            <p:ph type="pic" idx="14"/>
          </p:nvPr>
        </p:nvSpPr>
        <p:spPr>
          <a:xfrm>
            <a:off x="288001" y="2556000"/>
            <a:ext cx="4283999" cy="19440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3" name="Text Placeholder 3"/>
          <p:cNvSpPr>
            <a:spLocks noGrp="1"/>
          </p:cNvSpPr>
          <p:nvPr>
            <p:ph type="body" sz="half" idx="15"/>
          </p:nvPr>
        </p:nvSpPr>
        <p:spPr>
          <a:xfrm>
            <a:off x="288000" y="2052000"/>
            <a:ext cx="1655999" cy="396000"/>
          </a:xfrm>
        </p:spPr>
        <p:txBody>
          <a:bodyPr anchor="b" anchorCtr="0"/>
          <a:lstStyle>
            <a:lvl1pPr marL="0" indent="0">
              <a:lnSpc>
                <a:spcPct val="100000"/>
              </a:lnSpc>
              <a:buNone/>
              <a:defRPr sz="700">
                <a:solidFill>
                  <a:schemeClr val="accent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lage met bullet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3999" y="900000"/>
            <a:ext cx="3672000" cy="1188000"/>
          </a:xfrm>
        </p:spPr>
        <p:txBody>
          <a:bodyPr anchor="b"/>
          <a:lstStyle>
            <a:lvl1pPr>
              <a:lnSpc>
                <a:spcPts val="3000"/>
              </a:lnSpc>
              <a:defRPr sz="2800"/>
            </a:lvl1pPr>
          </a:lstStyle>
          <a:p>
            <a:r>
              <a:rPr lang="en-US"/>
              <a:t>Click to edit Master title style</a:t>
            </a:r>
            <a:endParaRPr lang="en-US" dirty="0"/>
          </a:p>
        </p:txBody>
      </p:sp>
      <p:sp>
        <p:nvSpPr>
          <p:cNvPr id="3" name="Picture Placeholder 2"/>
          <p:cNvSpPr>
            <a:spLocks noGrp="1"/>
          </p:cNvSpPr>
          <p:nvPr>
            <p:ph type="pic" idx="1"/>
          </p:nvPr>
        </p:nvSpPr>
        <p:spPr>
          <a:xfrm>
            <a:off x="2016000" y="648000"/>
            <a:ext cx="2556000" cy="19080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5" name="Date Placeholder 4"/>
          <p:cNvSpPr>
            <a:spLocks noGrp="1"/>
          </p:cNvSpPr>
          <p:nvPr>
            <p:ph type="dt" sz="half" idx="10"/>
          </p:nvPr>
        </p:nvSpPr>
        <p:spPr/>
        <p:txBody>
          <a:bodyPr/>
          <a:lstStyle/>
          <a:p>
            <a:fld id="{B7DFD593-FB5A-A844-81DE-7A3B40DDC283}" type="datetime1">
              <a:rPr lang="nl-NL" smtClean="0"/>
              <a:t>09-04-2019</a:t>
            </a:fld>
            <a:endParaRPr lang="nl-NL"/>
          </a:p>
        </p:txBody>
      </p:sp>
      <p:sp>
        <p:nvSpPr>
          <p:cNvPr id="6" name="Footer Placeholder 5"/>
          <p:cNvSpPr>
            <a:spLocks noGrp="1"/>
          </p:cNvSpPr>
          <p:nvPr>
            <p:ph type="ftr" sz="quarter" idx="11"/>
          </p:nvPr>
        </p:nvSpPr>
        <p:spPr/>
        <p:txBody>
          <a:bodyPr/>
          <a:lstStyle>
            <a:lvl1pPr>
              <a:defRPr>
                <a:solidFill>
                  <a:schemeClr val="accent2"/>
                </a:solidFill>
              </a:defRPr>
            </a:lvl1pPr>
          </a:lstStyle>
          <a:p>
            <a:r>
              <a:rPr lang="nl-NL"/>
              <a:t>Voetregel invoegen via menu Beeld &gt; Koptekst en voettekst</a:t>
            </a:r>
            <a:endParaRPr lang="nl-NL" dirty="0"/>
          </a:p>
        </p:txBody>
      </p:sp>
      <p:sp>
        <p:nvSpPr>
          <p:cNvPr id="7" name="Slide Number Placeholder 6"/>
          <p:cNvSpPr>
            <a:spLocks noGrp="1"/>
          </p:cNvSpPr>
          <p:nvPr>
            <p:ph type="sldNum" sz="quarter" idx="12"/>
          </p:nvPr>
        </p:nvSpPr>
        <p:spPr/>
        <p:txBody>
          <a:bodyPr/>
          <a:lstStyle/>
          <a:p>
            <a:fld id="{3C50D280-FA8B-48D7-B9F1-66FFB7F15E58}" type="slidenum">
              <a:rPr lang="nl-NL" smtClean="0"/>
              <a:t>‹nr.›</a:t>
            </a:fld>
            <a:endParaRPr lang="nl-NL"/>
          </a:p>
        </p:txBody>
      </p:sp>
      <p:sp>
        <p:nvSpPr>
          <p:cNvPr id="9" name="Rectangle 8"/>
          <p:cNvSpPr/>
          <p:nvPr userDrawn="1"/>
        </p:nvSpPr>
        <p:spPr>
          <a:xfrm>
            <a:off x="5004000" y="2323023"/>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2"/>
          <p:cNvSpPr>
            <a:spLocks noGrp="1"/>
          </p:cNvSpPr>
          <p:nvPr>
            <p:ph type="body" idx="13"/>
          </p:nvPr>
        </p:nvSpPr>
        <p:spPr>
          <a:xfrm>
            <a:off x="5003999" y="648000"/>
            <a:ext cx="3672000" cy="180000"/>
          </a:xfrm>
        </p:spPr>
        <p:txBody>
          <a:bodyPr/>
          <a:lstStyle>
            <a:lvl1pPr marL="0" indent="0" algn="l">
              <a:lnSpc>
                <a:spcPct val="100000"/>
              </a:lnSpc>
              <a:spcBef>
                <a:spcPts val="0"/>
              </a:spcBef>
              <a:buNone/>
              <a:defRPr sz="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1" name="Picture Placeholder 2"/>
          <p:cNvSpPr>
            <a:spLocks noGrp="1"/>
          </p:cNvSpPr>
          <p:nvPr>
            <p:ph type="pic" idx="14"/>
          </p:nvPr>
        </p:nvSpPr>
        <p:spPr>
          <a:xfrm>
            <a:off x="288001" y="2556000"/>
            <a:ext cx="4283999" cy="19440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3" name="Text Placeholder 3"/>
          <p:cNvSpPr>
            <a:spLocks noGrp="1"/>
          </p:cNvSpPr>
          <p:nvPr>
            <p:ph type="body" sz="half" idx="15"/>
          </p:nvPr>
        </p:nvSpPr>
        <p:spPr>
          <a:xfrm>
            <a:off x="288000" y="2052000"/>
            <a:ext cx="1655999" cy="396000"/>
          </a:xfrm>
        </p:spPr>
        <p:txBody>
          <a:bodyPr anchor="b" anchorCtr="0"/>
          <a:lstStyle>
            <a:lvl1pPr marL="0" indent="0">
              <a:lnSpc>
                <a:spcPct val="100000"/>
              </a:lnSpc>
              <a:buNone/>
              <a:defRPr sz="700">
                <a:solidFill>
                  <a:schemeClr val="accent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2" name="Content Placeholder 2"/>
          <p:cNvSpPr>
            <a:spLocks noGrp="1"/>
          </p:cNvSpPr>
          <p:nvPr>
            <p:ph sz="half" idx="16"/>
          </p:nvPr>
        </p:nvSpPr>
        <p:spPr>
          <a:xfrm>
            <a:off x="5003999" y="2556000"/>
            <a:ext cx="3672000" cy="1948528"/>
          </a:xfrm>
        </p:spPr>
        <p:txBody>
          <a:bodyPr/>
          <a:lstStyle>
            <a:lvl1pPr>
              <a:lnSpc>
                <a:spcPts val="1900"/>
              </a:lnSpc>
              <a:defRPr sz="1150"/>
            </a:lvl1pPr>
            <a:lvl2pPr>
              <a:lnSpc>
                <a:spcPts val="1900"/>
              </a:lnSpc>
              <a:defRPr sz="1150"/>
            </a:lvl2pPr>
            <a:lvl3pPr>
              <a:lnSpc>
                <a:spcPts val="1900"/>
              </a:lnSpc>
              <a:defRPr sz="1150"/>
            </a:lvl3pPr>
            <a:lvl4pPr>
              <a:lnSpc>
                <a:spcPts val="1900"/>
              </a:lnSpc>
              <a:defRPr sz="1150"/>
            </a:lvl4pPr>
            <a:lvl5pPr>
              <a:lnSpc>
                <a:spcPts val="1900"/>
              </a:lnSpc>
              <a:defRPr sz="1150"/>
            </a:lvl5pPr>
          </a:lstStyle>
          <a:p>
            <a:pPr lvl="0"/>
            <a:r>
              <a:rPr lang="en-US"/>
              <a:t>Click to edit Master text styles</a:t>
            </a:r>
          </a:p>
          <a:p>
            <a:pPr lvl="1"/>
            <a:r>
              <a:rPr lang="en-US"/>
              <a:t>Second level</a:t>
            </a: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llage met nummer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3999" y="900000"/>
            <a:ext cx="3672000" cy="1188000"/>
          </a:xfrm>
        </p:spPr>
        <p:txBody>
          <a:bodyPr anchor="b"/>
          <a:lstStyle>
            <a:lvl1pPr>
              <a:lnSpc>
                <a:spcPts val="3000"/>
              </a:lnSpc>
              <a:defRPr sz="2800"/>
            </a:lvl1pPr>
          </a:lstStyle>
          <a:p>
            <a:r>
              <a:rPr lang="en-US"/>
              <a:t>Click to edit Master title style</a:t>
            </a:r>
            <a:endParaRPr lang="en-US" dirty="0"/>
          </a:p>
        </p:txBody>
      </p:sp>
      <p:sp>
        <p:nvSpPr>
          <p:cNvPr id="3" name="Picture Placeholder 2"/>
          <p:cNvSpPr>
            <a:spLocks noGrp="1"/>
          </p:cNvSpPr>
          <p:nvPr>
            <p:ph type="pic" idx="1"/>
          </p:nvPr>
        </p:nvSpPr>
        <p:spPr>
          <a:xfrm>
            <a:off x="2016000" y="648000"/>
            <a:ext cx="2556000" cy="19080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5" name="Date Placeholder 4"/>
          <p:cNvSpPr>
            <a:spLocks noGrp="1"/>
          </p:cNvSpPr>
          <p:nvPr>
            <p:ph type="dt" sz="half" idx="10"/>
          </p:nvPr>
        </p:nvSpPr>
        <p:spPr/>
        <p:txBody>
          <a:bodyPr/>
          <a:lstStyle/>
          <a:p>
            <a:fld id="{1A7A736F-C4E2-C94C-9E3E-DFE9F2A5106A}" type="datetime1">
              <a:rPr lang="nl-NL" smtClean="0"/>
              <a:t>09-04-2019</a:t>
            </a:fld>
            <a:endParaRPr lang="nl-NL"/>
          </a:p>
        </p:txBody>
      </p:sp>
      <p:sp>
        <p:nvSpPr>
          <p:cNvPr id="6" name="Footer Placeholder 5"/>
          <p:cNvSpPr>
            <a:spLocks noGrp="1"/>
          </p:cNvSpPr>
          <p:nvPr>
            <p:ph type="ftr" sz="quarter" idx="11"/>
          </p:nvPr>
        </p:nvSpPr>
        <p:spPr/>
        <p:txBody>
          <a:bodyPr/>
          <a:lstStyle>
            <a:lvl1pPr>
              <a:defRPr>
                <a:solidFill>
                  <a:schemeClr val="accent2"/>
                </a:solidFill>
              </a:defRPr>
            </a:lvl1pPr>
          </a:lstStyle>
          <a:p>
            <a:r>
              <a:rPr lang="nl-NL"/>
              <a:t>Voetregel invoegen via menu Beeld &gt; Koptekst en voettekst</a:t>
            </a:r>
            <a:endParaRPr lang="nl-NL" dirty="0"/>
          </a:p>
        </p:txBody>
      </p:sp>
      <p:sp>
        <p:nvSpPr>
          <p:cNvPr id="7" name="Slide Number Placeholder 6"/>
          <p:cNvSpPr>
            <a:spLocks noGrp="1"/>
          </p:cNvSpPr>
          <p:nvPr>
            <p:ph type="sldNum" sz="quarter" idx="12"/>
          </p:nvPr>
        </p:nvSpPr>
        <p:spPr/>
        <p:txBody>
          <a:bodyPr/>
          <a:lstStyle/>
          <a:p>
            <a:fld id="{3C50D280-FA8B-48D7-B9F1-66FFB7F15E58}" type="slidenum">
              <a:rPr lang="nl-NL" smtClean="0"/>
              <a:t>‹nr.›</a:t>
            </a:fld>
            <a:endParaRPr lang="nl-NL"/>
          </a:p>
        </p:txBody>
      </p:sp>
      <p:sp>
        <p:nvSpPr>
          <p:cNvPr id="9" name="Rectangle 8"/>
          <p:cNvSpPr/>
          <p:nvPr userDrawn="1"/>
        </p:nvSpPr>
        <p:spPr>
          <a:xfrm>
            <a:off x="5004000" y="2323023"/>
            <a:ext cx="864000" cy="2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2"/>
          <p:cNvSpPr>
            <a:spLocks noGrp="1"/>
          </p:cNvSpPr>
          <p:nvPr>
            <p:ph type="body" idx="13"/>
          </p:nvPr>
        </p:nvSpPr>
        <p:spPr>
          <a:xfrm>
            <a:off x="5003999" y="648000"/>
            <a:ext cx="3672000" cy="180000"/>
          </a:xfrm>
        </p:spPr>
        <p:txBody>
          <a:bodyPr/>
          <a:lstStyle>
            <a:lvl1pPr marL="0" indent="0" algn="l">
              <a:lnSpc>
                <a:spcPct val="100000"/>
              </a:lnSpc>
              <a:spcBef>
                <a:spcPts val="0"/>
              </a:spcBef>
              <a:buNone/>
              <a:defRPr sz="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1" name="Picture Placeholder 2"/>
          <p:cNvSpPr>
            <a:spLocks noGrp="1"/>
          </p:cNvSpPr>
          <p:nvPr>
            <p:ph type="pic" idx="14"/>
          </p:nvPr>
        </p:nvSpPr>
        <p:spPr>
          <a:xfrm>
            <a:off x="288001" y="2556000"/>
            <a:ext cx="4283999" cy="19440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3" name="Text Placeholder 3"/>
          <p:cNvSpPr>
            <a:spLocks noGrp="1"/>
          </p:cNvSpPr>
          <p:nvPr>
            <p:ph type="body" sz="half" idx="15"/>
          </p:nvPr>
        </p:nvSpPr>
        <p:spPr>
          <a:xfrm>
            <a:off x="288000" y="2052000"/>
            <a:ext cx="1655999" cy="396000"/>
          </a:xfrm>
        </p:spPr>
        <p:txBody>
          <a:bodyPr anchor="b" anchorCtr="0"/>
          <a:lstStyle>
            <a:lvl1pPr marL="0" indent="0">
              <a:lnSpc>
                <a:spcPct val="100000"/>
              </a:lnSpc>
              <a:buNone/>
              <a:defRPr sz="700">
                <a:solidFill>
                  <a:schemeClr val="accent3"/>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2" name="Content Placeholder 2"/>
          <p:cNvSpPr>
            <a:spLocks noGrp="1"/>
          </p:cNvSpPr>
          <p:nvPr>
            <p:ph sz="half" idx="16"/>
          </p:nvPr>
        </p:nvSpPr>
        <p:spPr>
          <a:xfrm>
            <a:off x="5003999" y="2556000"/>
            <a:ext cx="3672000" cy="1948528"/>
          </a:xfrm>
        </p:spPr>
        <p:txBody>
          <a:bodyPr/>
          <a:lstStyle>
            <a:lvl1pPr marL="198000" indent="-198000">
              <a:lnSpc>
                <a:spcPts val="1900"/>
              </a:lnSpc>
              <a:buClr>
                <a:schemeClr val="tx1"/>
              </a:buClr>
              <a:buSzPct val="100000"/>
              <a:buFont typeface="+mj-lt"/>
              <a:buAutoNum type="arabicPeriod"/>
              <a:defRPr sz="1150"/>
            </a:lvl1pPr>
            <a:lvl2pPr marL="396000" indent="-198000">
              <a:lnSpc>
                <a:spcPts val="1900"/>
              </a:lnSpc>
              <a:buClr>
                <a:schemeClr val="tx1"/>
              </a:buClr>
              <a:buSzPct val="100000"/>
              <a:buFont typeface="+mj-lt"/>
              <a:buAutoNum type="arabicPeriod"/>
              <a:defRPr sz="1150"/>
            </a:lvl2pPr>
            <a:lvl3pPr>
              <a:lnSpc>
                <a:spcPts val="1900"/>
              </a:lnSpc>
              <a:defRPr sz="1150"/>
            </a:lvl3pPr>
            <a:lvl4pPr>
              <a:lnSpc>
                <a:spcPts val="1900"/>
              </a:lnSpc>
              <a:defRPr sz="1150"/>
            </a:lvl4pPr>
            <a:lvl5pPr>
              <a:lnSpc>
                <a:spcPts val="1900"/>
              </a:lnSpc>
              <a:defRPr sz="1150"/>
            </a:lvl5pPr>
          </a:lstStyle>
          <a:p>
            <a:pPr lvl="0"/>
            <a:r>
              <a:rPr lang="en-US"/>
              <a:t>Click to edit Master text styles</a:t>
            </a:r>
          </a:p>
          <a:p>
            <a:pPr lvl="1"/>
            <a:r>
              <a:rPr lang="en-US"/>
              <a:t>Second level</a:t>
            </a: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beelding met logo">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1" y="-1"/>
            <a:ext cx="9144000" cy="51444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7" name="Picture Placeholder 2"/>
          <p:cNvSpPr>
            <a:spLocks noGrp="1"/>
          </p:cNvSpPr>
          <p:nvPr>
            <p:ph type="pic" idx="14" hasCustomPrompt="1"/>
          </p:nvPr>
        </p:nvSpPr>
        <p:spPr>
          <a:xfrm>
            <a:off x="252000" y="216000"/>
            <a:ext cx="720000" cy="251999"/>
          </a:xfrm>
          <a:blipFill>
            <a:blip r:embed="rId2"/>
            <a:stretch>
              <a:fillRect/>
            </a:stretch>
          </a:blipFill>
        </p:spPr>
        <p:txBody>
          <a:bodyPr lIns="360000" tIns="360000" rIns="360000" anchor="t"/>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endParaRPr lang="en-US" dirty="0"/>
          </a:p>
        </p:txBody>
      </p:sp>
    </p:spTree>
    <p:extLst>
      <p:ext uri="{BB962C8B-B14F-4D97-AF65-F5344CB8AC3E}">
        <p14:creationId xmlns:p14="http://schemas.microsoft.com/office/powerpoint/2010/main" val="673011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beelding met logo wit">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1" y="-1"/>
            <a:ext cx="9144000" cy="51444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7" name="Picture Placeholder 2"/>
          <p:cNvSpPr>
            <a:spLocks noGrp="1"/>
          </p:cNvSpPr>
          <p:nvPr>
            <p:ph type="pic" idx="14" hasCustomPrompt="1"/>
          </p:nvPr>
        </p:nvSpPr>
        <p:spPr>
          <a:xfrm>
            <a:off x="252000" y="216000"/>
            <a:ext cx="720000" cy="251999"/>
          </a:xfrm>
          <a:blipFill>
            <a:blip r:embed="rId2"/>
            <a:stretch>
              <a:fillRect/>
            </a:stretch>
          </a:blipFill>
        </p:spPr>
        <p:txBody>
          <a:bodyPr lIns="360000" tIns="360000" rIns="360000" anchor="t"/>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endParaRPr lang="en-US" dirty="0"/>
          </a:p>
        </p:txBody>
      </p:sp>
    </p:spTree>
    <p:extLst>
      <p:ext uri="{BB962C8B-B14F-4D97-AF65-F5344CB8AC3E}">
        <p14:creationId xmlns:p14="http://schemas.microsoft.com/office/powerpoint/2010/main" val="430636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fbeelding en projectnaam met logo">
    <p:bg>
      <p:bgPr>
        <a:solidFill>
          <a:schemeClr val="bg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idx="10"/>
          </p:nvPr>
        </p:nvSpPr>
        <p:spPr>
          <a:xfrm>
            <a:off x="-1" y="-1"/>
            <a:ext cx="9144000" cy="51444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2"/>
          <p:cNvSpPr>
            <a:spLocks noGrp="1"/>
          </p:cNvSpPr>
          <p:nvPr>
            <p:ph type="body" idx="1"/>
          </p:nvPr>
        </p:nvSpPr>
        <p:spPr>
          <a:xfrm>
            <a:off x="6861544" y="4699591"/>
            <a:ext cx="2282456" cy="288000"/>
          </a:xfrm>
          <a:solidFill>
            <a:schemeClr val="accent1"/>
          </a:solidFill>
        </p:spPr>
        <p:txBody>
          <a:bodyPr lIns="180000" tIns="79200" rIns="180000" bIns="108000"/>
          <a:lstStyle>
            <a:lvl1pPr marL="0" indent="0" algn="r">
              <a:lnSpc>
                <a:spcPct val="100000"/>
              </a:lnSpc>
              <a:spcBef>
                <a:spcPts val="0"/>
              </a:spcBef>
              <a:buNone/>
              <a:defRPr sz="80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Picture Placeholder 2"/>
          <p:cNvSpPr>
            <a:spLocks noGrp="1"/>
          </p:cNvSpPr>
          <p:nvPr>
            <p:ph type="pic" idx="14" hasCustomPrompt="1"/>
          </p:nvPr>
        </p:nvSpPr>
        <p:spPr>
          <a:xfrm>
            <a:off x="252000" y="216000"/>
            <a:ext cx="720000" cy="251999"/>
          </a:xfrm>
          <a:blipFill>
            <a:blip r:embed="rId2"/>
            <a:stretch>
              <a:fillRect/>
            </a:stretch>
          </a:blipFill>
        </p:spPr>
        <p:txBody>
          <a:bodyPr lIns="360000" tIns="360000" rIns="360000" anchor="t"/>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endParaRPr lang="en-US" dirty="0"/>
          </a:p>
        </p:txBody>
      </p:sp>
    </p:spTree>
    <p:extLst>
      <p:ext uri="{BB962C8B-B14F-4D97-AF65-F5344CB8AC3E}">
        <p14:creationId xmlns:p14="http://schemas.microsoft.com/office/powerpoint/2010/main" val="2418896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fbeelding en projectnaam met logo wit">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1" y="-1"/>
            <a:ext cx="9144000" cy="5144400"/>
          </a:xfrm>
          <a:solidFill>
            <a:schemeClr val="bg1">
              <a:lumMod val="95000"/>
            </a:schemeClr>
          </a:solidFill>
        </p:spPr>
        <p:txBody>
          <a:bodyPr lIns="360000" tIns="360000" rIns="360000" anchor="t"/>
          <a:lstStyle>
            <a:lvl1pPr marL="0" indent="0" algn="ctr">
              <a:buNone/>
              <a:defRPr sz="16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2"/>
          <p:cNvSpPr>
            <a:spLocks noGrp="1"/>
          </p:cNvSpPr>
          <p:nvPr>
            <p:ph type="body" idx="10"/>
          </p:nvPr>
        </p:nvSpPr>
        <p:spPr>
          <a:xfrm>
            <a:off x="6861544" y="4699591"/>
            <a:ext cx="2282456" cy="288000"/>
          </a:xfrm>
          <a:solidFill>
            <a:schemeClr val="accent1"/>
          </a:solidFill>
        </p:spPr>
        <p:txBody>
          <a:bodyPr lIns="180000" tIns="79200" rIns="180000" bIns="108000"/>
          <a:lstStyle>
            <a:lvl1pPr marL="0" indent="0" algn="r">
              <a:lnSpc>
                <a:spcPct val="100000"/>
              </a:lnSpc>
              <a:spcBef>
                <a:spcPts val="0"/>
              </a:spcBef>
              <a:buNone/>
              <a:defRPr sz="80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Picture Placeholder 2"/>
          <p:cNvSpPr>
            <a:spLocks noGrp="1"/>
          </p:cNvSpPr>
          <p:nvPr>
            <p:ph type="pic" idx="14" hasCustomPrompt="1"/>
          </p:nvPr>
        </p:nvSpPr>
        <p:spPr>
          <a:xfrm>
            <a:off x="252000" y="216000"/>
            <a:ext cx="720000" cy="251999"/>
          </a:xfrm>
          <a:blipFill>
            <a:blip r:embed="rId2"/>
            <a:stretch>
              <a:fillRect/>
            </a:stretch>
          </a:blipFill>
        </p:spPr>
        <p:txBody>
          <a:bodyPr lIns="360000" tIns="360000" rIns="360000" anchor="t"/>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endParaRPr lang="en-US" dirty="0"/>
          </a:p>
        </p:txBody>
      </p:sp>
    </p:spTree>
    <p:extLst>
      <p:ext uri="{BB962C8B-B14F-4D97-AF65-F5344CB8AC3E}">
        <p14:creationId xmlns:p14="http://schemas.microsoft.com/office/powerpoint/2010/main" val="168958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C060FA-4D34-5740-AF03-898E8BBCE1F7}" type="datetime1">
              <a:rPr lang="nl-NL" smtClean="0"/>
              <a:t>09-04-2019</a:t>
            </a:fld>
            <a:endParaRPr lang="nl-NL"/>
          </a:p>
        </p:txBody>
      </p:sp>
      <p:sp>
        <p:nvSpPr>
          <p:cNvPr id="3" name="Footer Placeholder 2"/>
          <p:cNvSpPr>
            <a:spLocks noGrp="1"/>
          </p:cNvSpPr>
          <p:nvPr>
            <p:ph type="ftr" sz="quarter" idx="11"/>
          </p:nvPr>
        </p:nvSpPr>
        <p:spPr/>
        <p:txBody>
          <a:bodyPr/>
          <a:lstStyle/>
          <a:p>
            <a:r>
              <a:rPr lang="nl-NL"/>
              <a:t>Voetregel invoegen via menu Beeld &gt; Koptekst en voettekst</a:t>
            </a:r>
          </a:p>
        </p:txBody>
      </p:sp>
      <p:sp>
        <p:nvSpPr>
          <p:cNvPr id="4" name="Slide Number Placeholder 3"/>
          <p:cNvSpPr>
            <a:spLocks noGrp="1"/>
          </p:cNvSpPr>
          <p:nvPr>
            <p:ph type="sldNum" sz="quarter" idx="12"/>
          </p:nvPr>
        </p:nvSpPr>
        <p:spPr/>
        <p:txBody>
          <a:bodyPr/>
          <a:lstStyle/>
          <a:p>
            <a:fld id="{3C50D280-FA8B-48D7-B9F1-66FFB7F15E58}" type="slidenum">
              <a:rPr lang="nl-NL" smtClean="0"/>
              <a:t>‹nr.›</a:t>
            </a:fld>
            <a:endParaRPr lang="nl-NL"/>
          </a:p>
        </p:txBody>
      </p:sp>
    </p:spTree>
    <p:extLst>
      <p:ext uri="{BB962C8B-B14F-4D97-AF65-F5344CB8AC3E}">
        <p14:creationId xmlns:p14="http://schemas.microsoft.com/office/powerpoint/2010/main" val="167437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Ei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00174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ind met social me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00000" y="2700000"/>
            <a:ext cx="286512" cy="286512"/>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08000" y="2700000"/>
            <a:ext cx="286512" cy="286512"/>
          </a:xfrm>
          <a:prstGeom prst="rect">
            <a:avLst/>
          </a:prstGeom>
        </p:spPr>
      </p:pic>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04000" y="2700000"/>
            <a:ext cx="286512" cy="286512"/>
          </a:xfrm>
          <a:prstGeom prst="rect">
            <a:avLst/>
          </a:prstGeom>
        </p:spPr>
      </p:pic>
      <p:pic>
        <p:nvPicPr>
          <p:cNvPr id="5" name="Picture 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12000" y="2700000"/>
            <a:ext cx="286512" cy="286512"/>
          </a:xfrm>
          <a:prstGeom prst="rect">
            <a:avLst/>
          </a:prstGeom>
        </p:spPr>
      </p:pic>
      <p:sp>
        <p:nvSpPr>
          <p:cNvPr id="6" name="Text Placeholder 2"/>
          <p:cNvSpPr>
            <a:spLocks noGrp="1"/>
          </p:cNvSpPr>
          <p:nvPr>
            <p:ph type="body" idx="1" hasCustomPrompt="1"/>
          </p:nvPr>
        </p:nvSpPr>
        <p:spPr>
          <a:xfrm>
            <a:off x="2160001" y="2755710"/>
            <a:ext cx="1044000" cy="180000"/>
          </a:xfrm>
        </p:spPr>
        <p:txBody>
          <a:bodyPr/>
          <a:lstStyle>
            <a:lvl1pPr marL="0" indent="0" algn="l">
              <a:lnSpc>
                <a:spcPct val="100000"/>
              </a:lnSpc>
              <a:spcBef>
                <a:spcPts val="0"/>
              </a:spcBef>
              <a:buNone/>
              <a:defRPr sz="1150" cap="none"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Social media</a:t>
            </a:r>
          </a:p>
        </p:txBody>
      </p:sp>
      <p:sp>
        <p:nvSpPr>
          <p:cNvPr id="7" name="Text Placeholder 2"/>
          <p:cNvSpPr>
            <a:spLocks noGrp="1"/>
          </p:cNvSpPr>
          <p:nvPr>
            <p:ph type="body" idx="10" hasCustomPrompt="1"/>
          </p:nvPr>
        </p:nvSpPr>
        <p:spPr>
          <a:xfrm>
            <a:off x="3564000" y="2755710"/>
            <a:ext cx="1044000" cy="180000"/>
          </a:xfrm>
        </p:spPr>
        <p:txBody>
          <a:bodyPr/>
          <a:lstStyle>
            <a:lvl1pPr marL="0" indent="0" algn="l">
              <a:lnSpc>
                <a:spcPct val="100000"/>
              </a:lnSpc>
              <a:spcBef>
                <a:spcPts val="0"/>
              </a:spcBef>
              <a:buNone/>
              <a:defRPr sz="1150" cap="none"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Social media</a:t>
            </a:r>
          </a:p>
        </p:txBody>
      </p:sp>
      <p:sp>
        <p:nvSpPr>
          <p:cNvPr id="8" name="Text Placeholder 2"/>
          <p:cNvSpPr>
            <a:spLocks noGrp="1"/>
          </p:cNvSpPr>
          <p:nvPr>
            <p:ph type="body" idx="11" hasCustomPrompt="1"/>
          </p:nvPr>
        </p:nvSpPr>
        <p:spPr>
          <a:xfrm>
            <a:off x="4968000" y="2755710"/>
            <a:ext cx="1044000" cy="180000"/>
          </a:xfrm>
        </p:spPr>
        <p:txBody>
          <a:bodyPr/>
          <a:lstStyle>
            <a:lvl1pPr marL="0" indent="0" algn="l">
              <a:lnSpc>
                <a:spcPct val="100000"/>
              </a:lnSpc>
              <a:spcBef>
                <a:spcPts val="0"/>
              </a:spcBef>
              <a:buNone/>
              <a:defRPr sz="1150" cap="none"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Social media</a:t>
            </a:r>
          </a:p>
        </p:txBody>
      </p:sp>
      <p:sp>
        <p:nvSpPr>
          <p:cNvPr id="9" name="Text Placeholder 2"/>
          <p:cNvSpPr>
            <a:spLocks noGrp="1"/>
          </p:cNvSpPr>
          <p:nvPr>
            <p:ph type="body" idx="12" hasCustomPrompt="1"/>
          </p:nvPr>
        </p:nvSpPr>
        <p:spPr>
          <a:xfrm>
            <a:off x="6372000" y="2754000"/>
            <a:ext cx="1044000" cy="180000"/>
          </a:xfrm>
        </p:spPr>
        <p:txBody>
          <a:bodyPr/>
          <a:lstStyle>
            <a:lvl1pPr marL="0" indent="0" algn="l">
              <a:lnSpc>
                <a:spcPct val="100000"/>
              </a:lnSpc>
              <a:spcBef>
                <a:spcPts val="0"/>
              </a:spcBef>
              <a:buNone/>
              <a:defRPr sz="1150" cap="none"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Social media</a:t>
            </a:r>
          </a:p>
        </p:txBody>
      </p:sp>
    </p:spTree>
    <p:extLst>
      <p:ext uri="{BB962C8B-B14F-4D97-AF65-F5344CB8AC3E}">
        <p14:creationId xmlns:p14="http://schemas.microsoft.com/office/powerpoint/2010/main" val="41775975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Groot beeld, tekst 75/25">
    <p:spTree>
      <p:nvGrpSpPr>
        <p:cNvPr id="1" name=""/>
        <p:cNvGrpSpPr/>
        <p:nvPr/>
      </p:nvGrpSpPr>
      <p:grpSpPr>
        <a:xfrm>
          <a:off x="0" y="0"/>
          <a:ext cx="0" cy="0"/>
          <a:chOff x="0" y="0"/>
          <a:chExt cx="0" cy="0"/>
        </a:xfrm>
      </p:grpSpPr>
      <p:sp>
        <p:nvSpPr>
          <p:cNvPr id="32" name="Shape 32"/>
          <p:cNvSpPr>
            <a:spLocks noGrp="1"/>
          </p:cNvSpPr>
          <p:nvPr>
            <p:ph type="sldNum" sz="quarter" idx="2"/>
          </p:nvPr>
        </p:nvSpPr>
        <p:spPr>
          <a:xfrm>
            <a:off x="8797351" y="4954191"/>
            <a:ext cx="342901" cy="114300"/>
          </a:xfrm>
          <a:prstGeom prst="rect">
            <a:avLst/>
          </a:prstGeom>
        </p:spPr>
        <p:txBody>
          <a:bodyPr/>
          <a:lstStyle/>
          <a:p>
            <a:pPr lvl="0"/>
            <a:fld id="{86CB4B4D-7CA3-9044-876B-883B54F8677D}" type="slidenum">
              <a:t>‹nr.›</a:t>
            </a:fld>
            <a:endParaRPr/>
          </a:p>
        </p:txBody>
      </p:sp>
      <p:sp>
        <p:nvSpPr>
          <p:cNvPr id="33" name="Shape 33"/>
          <p:cNvSpPr>
            <a:spLocks noGrp="1"/>
          </p:cNvSpPr>
          <p:nvPr>
            <p:ph type="body" idx="1"/>
          </p:nvPr>
        </p:nvSpPr>
        <p:spPr>
          <a:xfrm>
            <a:off x="476523" y="3575050"/>
            <a:ext cx="7181576" cy="841087"/>
          </a:xfrm>
          <a:prstGeom prst="rect">
            <a:avLst/>
          </a:prstGeom>
        </p:spPr>
        <p:txBody>
          <a:bodyPr anchor="ctr">
            <a:noAutofit/>
          </a:bodyPr>
          <a:lstStyle>
            <a:lvl1pPr marL="0" indent="0">
              <a:spcBef>
                <a:spcPts val="188"/>
              </a:spcBef>
              <a:buSzTx/>
              <a:buFontTx/>
              <a:buNone/>
              <a:defRPr sz="1800"/>
            </a:lvl1pPr>
            <a:lvl2pPr marL="355146" indent="-183696">
              <a:spcBef>
                <a:spcPts val="188"/>
              </a:spcBef>
              <a:buFontTx/>
              <a:defRPr sz="1800"/>
            </a:lvl2pPr>
            <a:lvl3pPr marL="514350" indent="-171450">
              <a:spcBef>
                <a:spcPts val="188"/>
              </a:spcBef>
              <a:buFontTx/>
              <a:defRPr sz="1800"/>
            </a:lvl3pPr>
            <a:lvl4pPr marL="720090" indent="-205740">
              <a:spcBef>
                <a:spcPts val="188"/>
              </a:spcBef>
              <a:buFontTx/>
              <a:defRPr sz="1800"/>
            </a:lvl4pPr>
            <a:lvl5pPr marL="891540" indent="-205740">
              <a:spcBef>
                <a:spcPts val="188"/>
              </a:spcBef>
              <a:buFontTx/>
              <a:defRPr sz="1800"/>
            </a:lvl5pPr>
          </a:lstStyle>
          <a:p>
            <a:pPr lvl="0">
              <a:defRPr sz="1800">
                <a:solidFill>
                  <a:srgbClr val="000000"/>
                </a:solidFill>
              </a:defRPr>
            </a:pPr>
            <a:r>
              <a:rPr sz="1800" dirty="0">
                <a:solidFill>
                  <a:srgbClr val="808080"/>
                </a:solidFill>
              </a:rPr>
              <a:t>Hoofdtekst - niveau één</a:t>
            </a:r>
          </a:p>
          <a:p>
            <a:pPr lvl="1">
              <a:defRPr sz="1800">
                <a:solidFill>
                  <a:srgbClr val="000000"/>
                </a:solidFill>
              </a:defRPr>
            </a:pPr>
            <a:r>
              <a:rPr sz="1800" dirty="0">
                <a:solidFill>
                  <a:srgbClr val="808080"/>
                </a:solidFill>
              </a:rPr>
              <a:t>Hoofdtekst - niveau twee</a:t>
            </a:r>
          </a:p>
          <a:p>
            <a:pPr lvl="2">
              <a:defRPr sz="1800">
                <a:solidFill>
                  <a:srgbClr val="000000"/>
                </a:solidFill>
              </a:defRPr>
            </a:pPr>
            <a:r>
              <a:rPr sz="1800" dirty="0">
                <a:solidFill>
                  <a:srgbClr val="808080"/>
                </a:solidFill>
              </a:rPr>
              <a:t>Hoofdtekst - niveau drie</a:t>
            </a:r>
          </a:p>
          <a:p>
            <a:pPr lvl="3">
              <a:defRPr sz="1800">
                <a:solidFill>
                  <a:srgbClr val="000000"/>
                </a:solidFill>
              </a:defRPr>
            </a:pPr>
            <a:r>
              <a:rPr sz="1800" dirty="0">
                <a:solidFill>
                  <a:srgbClr val="808080"/>
                </a:solidFill>
              </a:rPr>
              <a:t>Hoofdtekst - niveau vier</a:t>
            </a:r>
          </a:p>
          <a:p>
            <a:pPr lvl="4">
              <a:defRPr sz="1800">
                <a:solidFill>
                  <a:srgbClr val="000000"/>
                </a:solidFill>
              </a:defRPr>
            </a:pPr>
            <a:r>
              <a:rPr sz="1800" dirty="0">
                <a:solidFill>
                  <a:srgbClr val="808080"/>
                </a:solidFill>
              </a:rPr>
              <a:t>Hoofdtekst - niveau vijf</a:t>
            </a:r>
          </a:p>
        </p:txBody>
      </p:sp>
      <p:sp>
        <p:nvSpPr>
          <p:cNvPr id="34" name="Shape 34"/>
          <p:cNvSpPr>
            <a:spLocks noGrp="1"/>
          </p:cNvSpPr>
          <p:nvPr>
            <p:ph type="title"/>
          </p:nvPr>
        </p:nvSpPr>
        <p:spPr>
          <a:xfrm>
            <a:off x="480584" y="-1"/>
            <a:ext cx="5782826" cy="920056"/>
          </a:xfrm>
          <a:prstGeom prst="rect">
            <a:avLst/>
          </a:prstGeom>
        </p:spPr>
        <p:txBody>
          <a:bodyPr/>
          <a:lstStyle>
            <a:lvl1pPr>
              <a:defRPr sz="2400"/>
            </a:lvl1pPr>
          </a:lstStyle>
          <a:p>
            <a:pPr lvl="0">
              <a:defRPr sz="1800" b="0">
                <a:solidFill>
                  <a:srgbClr val="000000"/>
                </a:solidFill>
              </a:defRPr>
            </a:pPr>
            <a:r>
              <a:rPr sz="2400" b="1">
                <a:solidFill>
                  <a:srgbClr val="FEB900"/>
                </a:solidFill>
              </a:rPr>
              <a:t>Titeltekst</a:t>
            </a:r>
          </a:p>
        </p:txBody>
      </p:sp>
      <p:pic>
        <p:nvPicPr>
          <p:cNvPr id="7" name="image4.pdf"/>
          <p:cNvPicPr/>
          <p:nvPr userDrawn="1"/>
        </p:nvPicPr>
        <p:blipFill>
          <a:blip r:embed="rId2">
            <a:extLst/>
          </a:blip>
          <a:stretch>
            <a:fillRect/>
          </a:stretch>
        </p:blipFill>
        <p:spPr>
          <a:xfrm>
            <a:off x="8807346" y="920054"/>
            <a:ext cx="342900" cy="3496083"/>
          </a:xfrm>
          <a:prstGeom prst="rect">
            <a:avLst/>
          </a:prstGeom>
          <a:ln w="12700">
            <a:miter lim="400000"/>
          </a:ln>
        </p:spPr>
      </p:pic>
      <p:pic>
        <p:nvPicPr>
          <p:cNvPr id="8" name="Heijmans_mac-logo_CMYK.pdf"/>
          <p:cNvPicPr/>
          <p:nvPr userDrawn="1"/>
        </p:nvPicPr>
        <p:blipFill>
          <a:blip r:embed="rId3">
            <a:extLst/>
          </a:blip>
          <a:stretch>
            <a:fillRect/>
          </a:stretch>
        </p:blipFill>
        <p:spPr>
          <a:xfrm>
            <a:off x="7901016" y="387780"/>
            <a:ext cx="915554" cy="231888"/>
          </a:xfrm>
          <a:prstGeom prst="rect">
            <a:avLst/>
          </a:prstGeom>
          <a:ln w="12700">
            <a:miter lim="400000"/>
          </a:ln>
        </p:spPr>
      </p:pic>
    </p:spTree>
    <p:extLst>
      <p:ext uri="{BB962C8B-B14F-4D97-AF65-F5344CB8AC3E}">
        <p14:creationId xmlns:p14="http://schemas.microsoft.com/office/powerpoint/2010/main" val="222617484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744" y="614086"/>
            <a:ext cx="4111256" cy="943781"/>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60744" y="2672315"/>
            <a:ext cx="4111256" cy="196040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6696000" y="4788000"/>
            <a:ext cx="1800000" cy="180000"/>
          </a:xfrm>
          <a:prstGeom prst="rect">
            <a:avLst/>
          </a:prstGeom>
        </p:spPr>
        <p:txBody>
          <a:bodyPr vert="horz" lIns="0" tIns="0" rIns="0" bIns="0" rtlCol="0" anchor="t" anchorCtr="0">
            <a:noAutofit/>
          </a:bodyPr>
          <a:lstStyle>
            <a:lvl1pPr algn="r">
              <a:defRPr sz="800">
                <a:solidFill>
                  <a:schemeClr val="accent2"/>
                </a:solidFill>
              </a:defRPr>
            </a:lvl1pPr>
          </a:lstStyle>
          <a:p>
            <a:fld id="{68585C80-BE64-DC4C-9523-8479B8AF1BCC}" type="datetime1">
              <a:rPr lang="nl-NL" smtClean="0"/>
              <a:t>09-04-2019</a:t>
            </a:fld>
            <a:endParaRPr lang="nl-NL" dirty="0"/>
          </a:p>
        </p:txBody>
      </p:sp>
      <p:sp>
        <p:nvSpPr>
          <p:cNvPr id="5" name="Footer Placeholder 4"/>
          <p:cNvSpPr>
            <a:spLocks noGrp="1"/>
          </p:cNvSpPr>
          <p:nvPr>
            <p:ph type="ftr" sz="quarter" idx="3"/>
          </p:nvPr>
        </p:nvSpPr>
        <p:spPr>
          <a:xfrm>
            <a:off x="288000" y="4788527"/>
            <a:ext cx="4284000" cy="180000"/>
          </a:xfrm>
          <a:prstGeom prst="rect">
            <a:avLst/>
          </a:prstGeom>
        </p:spPr>
        <p:txBody>
          <a:bodyPr vert="horz" lIns="0" tIns="0" rIns="0" bIns="0" rtlCol="0" anchor="t" anchorCtr="0">
            <a:noAutofit/>
          </a:bodyPr>
          <a:lstStyle>
            <a:lvl1pPr algn="l">
              <a:defRPr sz="800">
                <a:solidFill>
                  <a:schemeClr val="accent2"/>
                </a:solidFill>
              </a:defRPr>
            </a:lvl1pPr>
          </a:lstStyle>
          <a:p>
            <a:r>
              <a:rPr lang="nl-NL"/>
              <a:t>Voetregel invoegen via menu Beeld &gt; Koptekst en voettekst</a:t>
            </a:r>
            <a:endParaRPr lang="nl-NL" dirty="0"/>
          </a:p>
        </p:txBody>
      </p:sp>
      <p:sp>
        <p:nvSpPr>
          <p:cNvPr id="6" name="Slide Number Placeholder 5"/>
          <p:cNvSpPr>
            <a:spLocks noGrp="1"/>
          </p:cNvSpPr>
          <p:nvPr>
            <p:ph type="sldNum" sz="quarter" idx="4"/>
          </p:nvPr>
        </p:nvSpPr>
        <p:spPr>
          <a:xfrm>
            <a:off x="8496000" y="4788000"/>
            <a:ext cx="360000" cy="180000"/>
          </a:xfrm>
          <a:prstGeom prst="rect">
            <a:avLst/>
          </a:prstGeom>
        </p:spPr>
        <p:txBody>
          <a:bodyPr vert="horz" lIns="0" tIns="0" rIns="0" bIns="0" rtlCol="0" anchor="t" anchorCtr="0">
            <a:noAutofit/>
          </a:bodyPr>
          <a:lstStyle>
            <a:lvl1pPr algn="r">
              <a:defRPr sz="800">
                <a:solidFill>
                  <a:schemeClr val="accent2"/>
                </a:solidFill>
              </a:defRPr>
            </a:lvl1pPr>
          </a:lstStyle>
          <a:p>
            <a:fld id="{3C50D280-FA8B-48D7-B9F1-66FFB7F15E58}" type="slidenum">
              <a:rPr lang="nl-NL" smtClean="0"/>
              <a:pPr/>
              <a:t>‹nr.›</a:t>
            </a:fld>
            <a:endParaRPr lang="nl-NL" dirty="0"/>
          </a:p>
        </p:txBody>
      </p:sp>
      <p:pic>
        <p:nvPicPr>
          <p:cNvPr id="7" name="Picture 6"/>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52000" y="215899"/>
            <a:ext cx="719328" cy="252984"/>
          </a:xfrm>
          <a:prstGeom prst="rect">
            <a:avLst/>
          </a:prstGeom>
        </p:spPr>
      </p:pic>
    </p:spTree>
    <p:extLst>
      <p:ext uri="{BB962C8B-B14F-4D97-AF65-F5344CB8AC3E}">
        <p14:creationId xmlns:p14="http://schemas.microsoft.com/office/powerpoint/2010/main" val="1175073698"/>
      </p:ext>
    </p:extLst>
  </p:cSld>
  <p:clrMap bg1="lt1" tx1="dk1" bg2="lt2" tx2="dk2" accent1="accent1" accent2="accent2" accent3="accent3" accent4="accent4" accent5="accent5" accent6="accent6" hlink="hlink" folHlink="folHlink"/>
  <p:sldLayoutIdLst>
    <p:sldLayoutId id="2147483685" r:id="rId1"/>
    <p:sldLayoutId id="2147483694" r:id="rId2"/>
    <p:sldLayoutId id="2147483686" r:id="rId3"/>
    <p:sldLayoutId id="2147483704" r:id="rId4"/>
    <p:sldLayoutId id="2147483706" r:id="rId5"/>
    <p:sldLayoutId id="2147483708" r:id="rId6"/>
    <p:sldLayoutId id="2147483703" r:id="rId7"/>
    <p:sldLayoutId id="2147483709" r:id="rId8"/>
    <p:sldLayoutId id="2147483688" r:id="rId9"/>
    <p:sldLayoutId id="2147483710" r:id="rId10"/>
    <p:sldLayoutId id="2147483687" r:id="rId11"/>
    <p:sldLayoutId id="2147483697" r:id="rId12"/>
    <p:sldLayoutId id="2147483693" r:id="rId13"/>
    <p:sldLayoutId id="2147483707" r:id="rId14"/>
    <p:sldLayoutId id="2147483705" r:id="rId15"/>
    <p:sldLayoutId id="2147483711" r:id="rId16"/>
    <p:sldLayoutId id="2147483712" r:id="rId17"/>
    <p:sldLayoutId id="2147483698" r:id="rId18"/>
    <p:sldLayoutId id="2147483699" r:id="rId19"/>
    <p:sldLayoutId id="2147483700" r:id="rId20"/>
    <p:sldLayoutId id="2147483701" r:id="rId21"/>
    <p:sldLayoutId id="2147483691" r:id="rId22"/>
    <p:sldLayoutId id="2147483695" r:id="rId23"/>
    <p:sldLayoutId id="2147483696" r:id="rId24"/>
    <p:sldLayoutId id="2147483713" r:id="rId25"/>
  </p:sldLayoutIdLst>
  <p:hf hdr="0" dt="0"/>
  <p:txStyles>
    <p:titleStyle>
      <a:lvl1pPr algn="l" defTabSz="685800" rtl="0" eaLnBrk="1" latinLnBrk="0" hangingPunct="1">
        <a:lnSpc>
          <a:spcPts val="3400"/>
        </a:lnSpc>
        <a:spcBef>
          <a:spcPct val="0"/>
        </a:spcBef>
        <a:buNone/>
        <a:defRPr sz="2800" kern="1200">
          <a:solidFill>
            <a:schemeClr val="tx2"/>
          </a:solidFill>
          <a:latin typeface="+mj-lt"/>
          <a:ea typeface="+mj-ea"/>
          <a:cs typeface="+mj-cs"/>
        </a:defRPr>
      </a:lvl1pPr>
    </p:titleStyle>
    <p:bodyStyle>
      <a:lvl1pPr marL="198000" indent="-198000" algn="l" defTabSz="685800" rtl="0" eaLnBrk="1" latinLnBrk="0" hangingPunct="1">
        <a:lnSpc>
          <a:spcPts val="1900"/>
        </a:lnSpc>
        <a:spcBef>
          <a:spcPts val="0"/>
        </a:spcBef>
        <a:buSzPct val="120000"/>
        <a:buFont typeface="Arial" panose="020B0604020202020204" pitchFamily="34" charset="0"/>
        <a:buChar char="•"/>
        <a:defRPr sz="1150" kern="1200">
          <a:solidFill>
            <a:schemeClr val="tx2"/>
          </a:solidFill>
          <a:latin typeface="+mn-lt"/>
          <a:ea typeface="+mn-ea"/>
          <a:cs typeface="+mn-cs"/>
        </a:defRPr>
      </a:lvl1pPr>
      <a:lvl2pPr marL="396000" indent="-198000" algn="l" defTabSz="685800" rtl="0" eaLnBrk="1" latinLnBrk="0" hangingPunct="1">
        <a:lnSpc>
          <a:spcPts val="1900"/>
        </a:lnSpc>
        <a:spcBef>
          <a:spcPts val="0"/>
        </a:spcBef>
        <a:buClr>
          <a:schemeClr val="accent3"/>
        </a:buClr>
        <a:buSzPct val="130000"/>
        <a:buFont typeface=".AppleSystemUIFont" charset="-120"/>
        <a:buChar char="›"/>
        <a:defRPr sz="1150" kern="1200">
          <a:solidFill>
            <a:schemeClr val="tx2"/>
          </a:solidFill>
          <a:latin typeface="+mn-lt"/>
          <a:ea typeface="+mn-ea"/>
          <a:cs typeface="+mn-cs"/>
        </a:defRPr>
      </a:lvl2pPr>
      <a:lvl3pPr marL="594000" indent="-198000" algn="l" defTabSz="685800" rtl="0" eaLnBrk="1" latinLnBrk="0" hangingPunct="1">
        <a:lnSpc>
          <a:spcPts val="1900"/>
        </a:lnSpc>
        <a:spcBef>
          <a:spcPts val="0"/>
        </a:spcBef>
        <a:buFont typeface="Arial" panose="020B0604020202020204" pitchFamily="34" charset="0"/>
        <a:buChar char="•"/>
        <a:defRPr sz="1150" kern="1200">
          <a:solidFill>
            <a:schemeClr val="tx2"/>
          </a:solidFill>
          <a:latin typeface="+mn-lt"/>
          <a:ea typeface="+mn-ea"/>
          <a:cs typeface="+mn-cs"/>
        </a:defRPr>
      </a:lvl3pPr>
      <a:lvl4pPr marL="792000" indent="-198000" algn="l" defTabSz="685800" rtl="0" eaLnBrk="1" latinLnBrk="0" hangingPunct="1">
        <a:lnSpc>
          <a:spcPts val="1900"/>
        </a:lnSpc>
        <a:spcBef>
          <a:spcPts val="0"/>
        </a:spcBef>
        <a:buFont typeface="Arial" panose="020B0604020202020204" pitchFamily="34" charset="0"/>
        <a:buChar char="•"/>
        <a:defRPr sz="1150" kern="1200">
          <a:solidFill>
            <a:schemeClr val="tx2"/>
          </a:solidFill>
          <a:latin typeface="+mn-lt"/>
          <a:ea typeface="+mn-ea"/>
          <a:cs typeface="+mn-cs"/>
        </a:defRPr>
      </a:lvl4pPr>
      <a:lvl5pPr marL="990000" indent="-198000" algn="l" defTabSz="685800" rtl="0" eaLnBrk="1" latinLnBrk="0" hangingPunct="1">
        <a:lnSpc>
          <a:spcPts val="1900"/>
        </a:lnSpc>
        <a:spcBef>
          <a:spcPts val="0"/>
        </a:spcBef>
        <a:buFont typeface="Arial" panose="020B0604020202020204" pitchFamily="34" charset="0"/>
        <a:buChar char="•"/>
        <a:defRPr sz="115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8.emf"/><Relationship Id="rId5" Type="http://schemas.openxmlformats.org/officeDocument/2006/relationships/image" Target="../media/image17.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20.xml"/><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20.xml"/><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20.xml"/><Relationship Id="rId4" Type="http://schemas.openxmlformats.org/officeDocument/2006/relationships/image" Target="../media/image51.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9C8E80E9-F03F-452C-B404-85A0DFAD12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610636"/>
            <a:ext cx="9144000" cy="2676864"/>
          </a:xfrm>
          <a:prstGeom prst="rect">
            <a:avLst/>
          </a:prstGeom>
        </p:spPr>
      </p:pic>
      <p:sp>
        <p:nvSpPr>
          <p:cNvPr id="2" name="Title 1"/>
          <p:cNvSpPr>
            <a:spLocks noGrp="1"/>
          </p:cNvSpPr>
          <p:nvPr>
            <p:ph type="ctrTitle"/>
          </p:nvPr>
        </p:nvSpPr>
        <p:spPr/>
        <p:txBody>
          <a:bodyPr/>
          <a:lstStyle/>
          <a:p>
            <a:r>
              <a:rPr lang="nl-NL" sz="3600" dirty="0">
                <a:latin typeface="Calibri" panose="020F0502020204030204" pitchFamily="34" charset="0"/>
              </a:rPr>
              <a:t>Algemene Vergadering </a:t>
            </a:r>
            <a:br>
              <a:rPr lang="nl-NL" sz="3600" dirty="0">
                <a:latin typeface="Calibri" panose="020F0502020204030204" pitchFamily="34" charset="0"/>
              </a:rPr>
            </a:br>
            <a:r>
              <a:rPr lang="nl-NL" sz="3600" dirty="0">
                <a:latin typeface="Calibri" panose="020F0502020204030204" pitchFamily="34" charset="0"/>
              </a:rPr>
              <a:t>van Aandeelhouders</a:t>
            </a:r>
            <a:endParaRPr lang="nl-NL" dirty="0"/>
          </a:p>
        </p:txBody>
      </p:sp>
      <p:sp>
        <p:nvSpPr>
          <p:cNvPr id="3" name="Subtitle 2"/>
          <p:cNvSpPr>
            <a:spLocks noGrp="1"/>
          </p:cNvSpPr>
          <p:nvPr>
            <p:ph type="subTitle" idx="1"/>
          </p:nvPr>
        </p:nvSpPr>
        <p:spPr/>
        <p:txBody>
          <a:bodyPr/>
          <a:lstStyle/>
          <a:p>
            <a:r>
              <a:rPr lang="nl-NL" dirty="0">
                <a:latin typeface="Calibri" panose="020F0502020204030204" pitchFamily="34" charset="0"/>
              </a:rPr>
              <a:t>10 april 2019</a:t>
            </a:r>
            <a:endParaRPr lang="nl-NL" dirty="0"/>
          </a:p>
        </p:txBody>
      </p:sp>
      <p:sp>
        <p:nvSpPr>
          <p:cNvPr id="10" name="Text Placeholder 2">
            <a:extLst>
              <a:ext uri="{FF2B5EF4-FFF2-40B4-BE49-F238E27FC236}">
                <a16:creationId xmlns:a16="http://schemas.microsoft.com/office/drawing/2014/main" id="{D9F00603-3D15-41E3-92BF-CB67F541DDB7}"/>
              </a:ext>
            </a:extLst>
          </p:cNvPr>
          <p:cNvSpPr txBox="1">
            <a:spLocks/>
          </p:cNvSpPr>
          <p:nvPr/>
        </p:nvSpPr>
        <p:spPr>
          <a:xfrm>
            <a:off x="1" y="4999500"/>
            <a:ext cx="2763671" cy="288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SzPct val="120000"/>
              <a:buFont typeface="Arial" panose="020B0604020202020204" pitchFamily="34" charset="0"/>
              <a:buNone/>
              <a:defRPr sz="800" kern="1200" cap="all" baseline="0">
                <a:solidFill>
                  <a:schemeClr val="tx2"/>
                </a:solidFill>
                <a:latin typeface="+mn-lt"/>
                <a:ea typeface="+mn-ea"/>
                <a:cs typeface="+mn-cs"/>
              </a:defRPr>
            </a:lvl1pPr>
            <a:lvl2pPr marL="342900" indent="0" algn="ctr" defTabSz="685800" rtl="0" eaLnBrk="1" latinLnBrk="0" hangingPunct="1">
              <a:lnSpc>
                <a:spcPts val="1900"/>
              </a:lnSpc>
              <a:spcBef>
                <a:spcPts val="0"/>
              </a:spcBef>
              <a:buClr>
                <a:schemeClr val="accent3"/>
              </a:buClr>
              <a:buSzPct val="130000"/>
              <a:buFont typeface=".AppleSystemUIFont" charset="-120"/>
              <a:buNone/>
              <a:defRPr sz="1500" kern="1200">
                <a:solidFill>
                  <a:schemeClr val="tx2"/>
                </a:solidFill>
                <a:latin typeface="+mn-lt"/>
                <a:ea typeface="+mn-ea"/>
                <a:cs typeface="+mn-cs"/>
              </a:defRPr>
            </a:lvl2pPr>
            <a:lvl3pPr marL="685800" indent="0" algn="ctr" defTabSz="685800" rtl="0" eaLnBrk="1" latinLnBrk="0" hangingPunct="1">
              <a:lnSpc>
                <a:spcPts val="1900"/>
              </a:lnSpc>
              <a:spcBef>
                <a:spcPts val="0"/>
              </a:spcBef>
              <a:buFont typeface="Arial" panose="020B0604020202020204" pitchFamily="34" charset="0"/>
              <a:buNone/>
              <a:defRPr sz="1350" kern="1200">
                <a:solidFill>
                  <a:schemeClr val="tx2"/>
                </a:solidFill>
                <a:latin typeface="+mn-lt"/>
                <a:ea typeface="+mn-ea"/>
                <a:cs typeface="+mn-cs"/>
              </a:defRPr>
            </a:lvl3pPr>
            <a:lvl4pPr marL="1028700" indent="0" algn="ctr" defTabSz="685800" rtl="0" eaLnBrk="1" latinLnBrk="0" hangingPunct="1">
              <a:lnSpc>
                <a:spcPts val="1900"/>
              </a:lnSpc>
              <a:spcBef>
                <a:spcPts val="0"/>
              </a:spcBef>
              <a:buFont typeface="Arial" panose="020B0604020202020204" pitchFamily="34" charset="0"/>
              <a:buNone/>
              <a:defRPr sz="1200" kern="1200">
                <a:solidFill>
                  <a:schemeClr val="tx2"/>
                </a:solidFill>
                <a:latin typeface="+mn-lt"/>
                <a:ea typeface="+mn-ea"/>
                <a:cs typeface="+mn-cs"/>
              </a:defRPr>
            </a:lvl4pPr>
            <a:lvl5pPr marL="1371600" indent="0" algn="ctr" defTabSz="685800" rtl="0" eaLnBrk="1" latinLnBrk="0" hangingPunct="1">
              <a:lnSpc>
                <a:spcPts val="1900"/>
              </a:lnSpc>
              <a:spcBef>
                <a:spcPts val="0"/>
              </a:spcBef>
              <a:buFont typeface="Arial" panose="020B0604020202020204" pitchFamily="34" charset="0"/>
              <a:buNone/>
              <a:defRPr sz="1200" kern="1200">
                <a:solidFill>
                  <a:schemeClr val="tx2"/>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nl-NL" dirty="0">
              <a:solidFill>
                <a:schemeClr val="bg1"/>
              </a:solidFill>
            </a:endParaRPr>
          </a:p>
        </p:txBody>
      </p:sp>
    </p:spTree>
    <p:extLst>
      <p:ext uri="{BB962C8B-B14F-4D97-AF65-F5344CB8AC3E}">
        <p14:creationId xmlns:p14="http://schemas.microsoft.com/office/powerpoint/2010/main" val="2868303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9C8E80E9-F03F-452C-B404-85A0DFAD12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610636"/>
            <a:ext cx="9144000" cy="2676864"/>
          </a:xfrm>
          <a:prstGeom prst="rect">
            <a:avLst/>
          </a:prstGeom>
        </p:spPr>
      </p:pic>
      <p:sp>
        <p:nvSpPr>
          <p:cNvPr id="2" name="Title 1"/>
          <p:cNvSpPr>
            <a:spLocks noGrp="1"/>
          </p:cNvSpPr>
          <p:nvPr>
            <p:ph type="ctrTitle"/>
          </p:nvPr>
        </p:nvSpPr>
        <p:spPr/>
        <p:txBody>
          <a:bodyPr/>
          <a:lstStyle/>
          <a:p>
            <a:r>
              <a:rPr lang="nl-NL" sz="3600" dirty="0">
                <a:latin typeface="Calibri" panose="020F0502020204030204" pitchFamily="34" charset="0"/>
              </a:rPr>
              <a:t>Heijmans jaarcijfers 2018</a:t>
            </a:r>
            <a:endParaRPr lang="nl-NL" dirty="0"/>
          </a:p>
        </p:txBody>
      </p:sp>
      <p:sp>
        <p:nvSpPr>
          <p:cNvPr id="3" name="Subtitle 2"/>
          <p:cNvSpPr>
            <a:spLocks noGrp="1"/>
          </p:cNvSpPr>
          <p:nvPr>
            <p:ph type="subTitle" idx="1"/>
          </p:nvPr>
        </p:nvSpPr>
        <p:spPr/>
        <p:txBody>
          <a:bodyPr/>
          <a:lstStyle/>
          <a:p>
            <a:r>
              <a:rPr lang="nl-NL" dirty="0">
                <a:latin typeface="Calibri" panose="020F0502020204030204" pitchFamily="34" charset="0"/>
              </a:rPr>
              <a:t>Gepubliceerd op 21 februari 2019 </a:t>
            </a:r>
            <a:endParaRPr lang="nl-NL" dirty="0"/>
          </a:p>
        </p:txBody>
      </p:sp>
      <p:sp>
        <p:nvSpPr>
          <p:cNvPr id="10" name="Text Placeholder 2">
            <a:extLst>
              <a:ext uri="{FF2B5EF4-FFF2-40B4-BE49-F238E27FC236}">
                <a16:creationId xmlns:a16="http://schemas.microsoft.com/office/drawing/2014/main" id="{D9F00603-3D15-41E3-92BF-CB67F541DDB7}"/>
              </a:ext>
            </a:extLst>
          </p:cNvPr>
          <p:cNvSpPr txBox="1">
            <a:spLocks/>
          </p:cNvSpPr>
          <p:nvPr/>
        </p:nvSpPr>
        <p:spPr>
          <a:xfrm>
            <a:off x="1" y="4999500"/>
            <a:ext cx="2763671" cy="288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SzPct val="120000"/>
              <a:buFont typeface="Arial" panose="020B0604020202020204" pitchFamily="34" charset="0"/>
              <a:buNone/>
              <a:defRPr sz="800" kern="1200" cap="all" baseline="0">
                <a:solidFill>
                  <a:schemeClr val="tx2"/>
                </a:solidFill>
                <a:latin typeface="+mn-lt"/>
                <a:ea typeface="+mn-ea"/>
                <a:cs typeface="+mn-cs"/>
              </a:defRPr>
            </a:lvl1pPr>
            <a:lvl2pPr marL="342900" indent="0" algn="ctr" defTabSz="685800" rtl="0" eaLnBrk="1" latinLnBrk="0" hangingPunct="1">
              <a:lnSpc>
                <a:spcPts val="1900"/>
              </a:lnSpc>
              <a:spcBef>
                <a:spcPts val="0"/>
              </a:spcBef>
              <a:buClr>
                <a:schemeClr val="accent3"/>
              </a:buClr>
              <a:buSzPct val="130000"/>
              <a:buFont typeface=".AppleSystemUIFont" charset="-120"/>
              <a:buNone/>
              <a:defRPr sz="1500" kern="1200">
                <a:solidFill>
                  <a:schemeClr val="tx2"/>
                </a:solidFill>
                <a:latin typeface="+mn-lt"/>
                <a:ea typeface="+mn-ea"/>
                <a:cs typeface="+mn-cs"/>
              </a:defRPr>
            </a:lvl2pPr>
            <a:lvl3pPr marL="685800" indent="0" algn="ctr" defTabSz="685800" rtl="0" eaLnBrk="1" latinLnBrk="0" hangingPunct="1">
              <a:lnSpc>
                <a:spcPts val="1900"/>
              </a:lnSpc>
              <a:spcBef>
                <a:spcPts val="0"/>
              </a:spcBef>
              <a:buFont typeface="Arial" panose="020B0604020202020204" pitchFamily="34" charset="0"/>
              <a:buNone/>
              <a:defRPr sz="1350" kern="1200">
                <a:solidFill>
                  <a:schemeClr val="tx2"/>
                </a:solidFill>
                <a:latin typeface="+mn-lt"/>
                <a:ea typeface="+mn-ea"/>
                <a:cs typeface="+mn-cs"/>
              </a:defRPr>
            </a:lvl3pPr>
            <a:lvl4pPr marL="1028700" indent="0" algn="ctr" defTabSz="685800" rtl="0" eaLnBrk="1" latinLnBrk="0" hangingPunct="1">
              <a:lnSpc>
                <a:spcPts val="1900"/>
              </a:lnSpc>
              <a:spcBef>
                <a:spcPts val="0"/>
              </a:spcBef>
              <a:buFont typeface="Arial" panose="020B0604020202020204" pitchFamily="34" charset="0"/>
              <a:buNone/>
              <a:defRPr sz="1200" kern="1200">
                <a:solidFill>
                  <a:schemeClr val="tx2"/>
                </a:solidFill>
                <a:latin typeface="+mn-lt"/>
                <a:ea typeface="+mn-ea"/>
                <a:cs typeface="+mn-cs"/>
              </a:defRPr>
            </a:lvl4pPr>
            <a:lvl5pPr marL="1371600" indent="0" algn="ctr" defTabSz="685800" rtl="0" eaLnBrk="1" latinLnBrk="0" hangingPunct="1">
              <a:lnSpc>
                <a:spcPts val="1900"/>
              </a:lnSpc>
              <a:spcBef>
                <a:spcPts val="0"/>
              </a:spcBef>
              <a:buFont typeface="Arial" panose="020B0604020202020204" pitchFamily="34" charset="0"/>
              <a:buNone/>
              <a:defRPr sz="1200" kern="1200">
                <a:solidFill>
                  <a:schemeClr val="tx2"/>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nl-NL" dirty="0">
              <a:solidFill>
                <a:schemeClr val="bg1"/>
              </a:solidFill>
            </a:endParaRPr>
          </a:p>
        </p:txBody>
      </p:sp>
    </p:spTree>
    <p:extLst>
      <p:ext uri="{BB962C8B-B14F-4D97-AF65-F5344CB8AC3E}">
        <p14:creationId xmlns:p14="http://schemas.microsoft.com/office/powerpoint/2010/main" val="983397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latin typeface="Calibri" panose="020F0502020204030204" pitchFamily="34" charset="0"/>
              </a:rPr>
              <a:t>Heijmans jaarcijfers 2018:</a:t>
            </a:r>
            <a:br>
              <a:rPr lang="nl-NL" b="1" dirty="0">
                <a:latin typeface="Calibri" panose="020F0502020204030204" pitchFamily="34" charset="0"/>
              </a:rPr>
            </a:br>
            <a:r>
              <a:rPr lang="nl-NL" b="1" dirty="0">
                <a:latin typeface="Calibri" panose="020F0502020204030204" pitchFamily="34" charset="0"/>
                <a:cs typeface="Calibri" panose="020F0502020204030204" pitchFamily="34" charset="0"/>
              </a:rPr>
              <a:t>positief resultaat over de gehele linie</a:t>
            </a:r>
            <a:br>
              <a:rPr lang="nl-NL" b="1" dirty="0">
                <a:latin typeface="Calibri" panose="020F0502020204030204" pitchFamily="34" charset="0"/>
              </a:rPr>
            </a:br>
            <a:br>
              <a:rPr lang="nl-NL" dirty="0"/>
            </a:br>
            <a:endParaRPr lang="nl-NL" dirty="0"/>
          </a:p>
        </p:txBody>
      </p:sp>
      <p:sp>
        <p:nvSpPr>
          <p:cNvPr id="3" name="Tijdelijke aanduiding voor tekst 2"/>
          <p:cNvSpPr>
            <a:spLocks noGrp="1"/>
          </p:cNvSpPr>
          <p:nvPr>
            <p:ph type="body" idx="1"/>
          </p:nvPr>
        </p:nvSpPr>
        <p:spPr/>
        <p:txBody>
          <a:bodyPr/>
          <a:lstStyle/>
          <a:p>
            <a:r>
              <a:rPr lang="nl-NL" dirty="0"/>
              <a:t>Ton </a:t>
            </a:r>
            <a:r>
              <a:rPr lang="nl-NL" dirty="0" err="1"/>
              <a:t>hillen</a:t>
            </a:r>
            <a:r>
              <a:rPr lang="nl-NL" dirty="0"/>
              <a:t>, voorzitter raad van bestuur Heijmans N.V.</a:t>
            </a:r>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pPr/>
              <a:t>3</a:t>
            </a:fld>
            <a:endParaRPr lang="nl-NL" dirty="0"/>
          </a:p>
        </p:txBody>
      </p:sp>
    </p:spTree>
    <p:extLst>
      <p:ext uri="{BB962C8B-B14F-4D97-AF65-F5344CB8AC3E}">
        <p14:creationId xmlns:p14="http://schemas.microsoft.com/office/powerpoint/2010/main" val="1405345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7B996850-FCD4-4D33-91E3-E5AE2A9F2572}"/>
              </a:ext>
            </a:extLst>
          </p:cNvPr>
          <p:cNvPicPr>
            <a:picLocks noChangeAspect="1"/>
          </p:cNvPicPr>
          <p:nvPr/>
        </p:nvPicPr>
        <p:blipFill>
          <a:blip r:embed="rId3"/>
          <a:stretch>
            <a:fillRect/>
          </a:stretch>
        </p:blipFill>
        <p:spPr>
          <a:xfrm>
            <a:off x="4633647" y="1282230"/>
            <a:ext cx="2691914" cy="264764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000" y="216000"/>
            <a:ext cx="719329" cy="252985"/>
          </a:xfrm>
          <a:prstGeom prst="rect">
            <a:avLst/>
          </a:prstGeom>
        </p:spPr>
      </p:pic>
      <p:sp>
        <p:nvSpPr>
          <p:cNvPr id="8" name="Tekstvak 7">
            <a:extLst>
              <a:ext uri="{FF2B5EF4-FFF2-40B4-BE49-F238E27FC236}">
                <a16:creationId xmlns:a16="http://schemas.microsoft.com/office/drawing/2014/main" id="{4A08AD8B-2D66-4200-9D1B-336E82414CA1}"/>
              </a:ext>
            </a:extLst>
          </p:cNvPr>
          <p:cNvSpPr txBox="1"/>
          <p:nvPr/>
        </p:nvSpPr>
        <p:spPr>
          <a:xfrm>
            <a:off x="1209874" y="4731969"/>
            <a:ext cx="6096448" cy="353943"/>
          </a:xfrm>
          <a:prstGeom prst="rect">
            <a:avLst/>
          </a:prstGeom>
          <a:noFill/>
        </p:spPr>
        <p:txBody>
          <a:bodyPr wrap="square" rtlCol="0">
            <a:spAutoFit/>
          </a:bodyPr>
          <a:lstStyle/>
          <a:p>
            <a:r>
              <a:rPr lang="nl-NL" sz="850" i="1" dirty="0">
                <a:solidFill>
                  <a:schemeClr val="tx2"/>
                </a:solidFill>
              </a:rPr>
              <a:t>*IF- </a:t>
            </a:r>
            <a:r>
              <a:rPr lang="nl-NL" sz="850" i="1" dirty="0" err="1">
                <a:solidFill>
                  <a:schemeClr val="tx2"/>
                </a:solidFill>
              </a:rPr>
              <a:t>Injury</a:t>
            </a:r>
            <a:r>
              <a:rPr lang="nl-NL" sz="850" i="1" dirty="0">
                <a:solidFill>
                  <a:schemeClr val="tx2"/>
                </a:solidFill>
              </a:rPr>
              <a:t> </a:t>
            </a:r>
            <a:r>
              <a:rPr lang="nl-NL" sz="850" i="1" dirty="0" err="1">
                <a:solidFill>
                  <a:schemeClr val="tx2"/>
                </a:solidFill>
              </a:rPr>
              <a:t>Frequency</a:t>
            </a:r>
            <a:r>
              <a:rPr lang="nl-NL" sz="850" i="1" dirty="0">
                <a:solidFill>
                  <a:schemeClr val="tx2"/>
                </a:solidFill>
              </a:rPr>
              <a:t> (Ongeval Frequentie) = aantal verzuim ongevallen over de afgelopen 12 maanden / aantal gewerkte uren over de afgelopen 12 maanden* 1.000.000 (Doel: IF &lt; 1)</a:t>
            </a:r>
          </a:p>
        </p:txBody>
      </p:sp>
      <p:sp>
        <p:nvSpPr>
          <p:cNvPr id="9" name="Titel 8">
            <a:extLst>
              <a:ext uri="{FF2B5EF4-FFF2-40B4-BE49-F238E27FC236}">
                <a16:creationId xmlns:a16="http://schemas.microsoft.com/office/drawing/2014/main" id="{76B37BB8-D563-4BE1-8A1A-3845B9A969B4}"/>
              </a:ext>
            </a:extLst>
          </p:cNvPr>
          <p:cNvSpPr txBox="1">
            <a:spLocks/>
          </p:cNvSpPr>
          <p:nvPr/>
        </p:nvSpPr>
        <p:spPr>
          <a:xfrm>
            <a:off x="1177666" y="216000"/>
            <a:ext cx="6480000" cy="504000"/>
          </a:xfrm>
          <a:prstGeom prst="rect">
            <a:avLst/>
          </a:prstGeom>
        </p:spPr>
        <p:txBody>
          <a:bodyPr/>
          <a:lstStyle>
            <a:lvl1pPr algn="l" defTabSz="685800" rtl="0" eaLnBrk="1" latinLnBrk="0" hangingPunct="1">
              <a:lnSpc>
                <a:spcPts val="3400"/>
              </a:lnSpc>
              <a:spcBef>
                <a:spcPct val="0"/>
              </a:spcBef>
              <a:buNone/>
              <a:defRPr sz="2800" kern="1200">
                <a:solidFill>
                  <a:schemeClr val="tx2"/>
                </a:solidFill>
                <a:latin typeface="+mj-lt"/>
                <a:ea typeface="+mj-ea"/>
                <a:cs typeface="+mj-cs"/>
              </a:defRPr>
            </a:lvl1pPr>
          </a:lstStyle>
          <a:p>
            <a:r>
              <a:rPr lang="nl-NL" dirty="0"/>
              <a:t>Veiligheid</a:t>
            </a:r>
          </a:p>
        </p:txBody>
      </p:sp>
      <p:sp>
        <p:nvSpPr>
          <p:cNvPr id="10" name="Rechthoek 9">
            <a:extLst>
              <a:ext uri="{FF2B5EF4-FFF2-40B4-BE49-F238E27FC236}">
                <a16:creationId xmlns:a16="http://schemas.microsoft.com/office/drawing/2014/main" id="{676D7677-390B-48C8-9ECD-8FC90471A553}"/>
              </a:ext>
            </a:extLst>
          </p:cNvPr>
          <p:cNvSpPr/>
          <p:nvPr/>
        </p:nvSpPr>
        <p:spPr>
          <a:xfrm>
            <a:off x="1177666" y="658982"/>
            <a:ext cx="7494143" cy="623248"/>
          </a:xfrm>
          <a:prstGeom prst="rect">
            <a:avLst/>
          </a:prstGeom>
        </p:spPr>
        <p:txBody>
          <a:bodyPr wrap="square">
            <a:spAutoFit/>
          </a:bodyPr>
          <a:lstStyle/>
          <a:p>
            <a:r>
              <a:rPr lang="nl-NL" sz="1150" dirty="0">
                <a:solidFill>
                  <a:schemeClr val="tx2"/>
                </a:solidFill>
                <a:ea typeface="ＭＳ Ｐゴシック" charset="0"/>
              </a:rPr>
              <a:t>Trend aantal ongevallen (incl. </a:t>
            </a:r>
            <a:r>
              <a:rPr lang="nl-NL" sz="1150" dirty="0" err="1">
                <a:solidFill>
                  <a:schemeClr val="tx2"/>
                </a:solidFill>
                <a:ea typeface="ＭＳ Ｐゴシック" charset="0"/>
              </a:rPr>
              <a:t>onderaanneming</a:t>
            </a:r>
            <a:r>
              <a:rPr lang="nl-NL" sz="1150" dirty="0">
                <a:solidFill>
                  <a:schemeClr val="tx2"/>
                </a:solidFill>
                <a:ea typeface="ＭＳ Ｐゴシック" charset="0"/>
              </a:rPr>
              <a:t> en vervangend werk)</a:t>
            </a:r>
            <a:br>
              <a:rPr lang="nl-NL" sz="1150" dirty="0">
                <a:solidFill>
                  <a:schemeClr val="tx2"/>
                </a:solidFill>
                <a:ea typeface="ＭＳ Ｐゴシック" charset="0"/>
              </a:rPr>
            </a:br>
            <a:r>
              <a:rPr lang="nl-NL" sz="1150" dirty="0">
                <a:solidFill>
                  <a:schemeClr val="tx2"/>
                </a:solidFill>
                <a:ea typeface="ＭＳ Ｐゴシック" charset="0"/>
              </a:rPr>
              <a:t>Trend IF cijfer (eigen personeel incl. inleners)</a:t>
            </a:r>
            <a:br>
              <a:rPr lang="nl-NL" sz="1150" dirty="0">
                <a:solidFill>
                  <a:schemeClr val="tx2"/>
                </a:solidFill>
                <a:ea typeface="ＭＳ Ｐゴシック" charset="0"/>
              </a:rPr>
            </a:br>
            <a:r>
              <a:rPr lang="nl-NL" sz="1150" dirty="0">
                <a:solidFill>
                  <a:schemeClr val="tx2"/>
                </a:solidFill>
                <a:ea typeface="ＭＳ Ｐゴシック" charset="0"/>
              </a:rPr>
              <a:t>Periode 2013 – 2018</a:t>
            </a:r>
            <a:endParaRPr lang="nl-NL" sz="1150" dirty="0">
              <a:solidFill>
                <a:schemeClr val="tx2"/>
              </a:solidFill>
            </a:endParaRPr>
          </a:p>
        </p:txBody>
      </p:sp>
      <p:pic>
        <p:nvPicPr>
          <p:cNvPr id="12" name="Afbeelding 11">
            <a:extLst>
              <a:ext uri="{FF2B5EF4-FFF2-40B4-BE49-F238E27FC236}">
                <a16:creationId xmlns:a16="http://schemas.microsoft.com/office/drawing/2014/main" id="{3758E136-99E1-499E-A8FA-CD87374705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1935" y="216000"/>
            <a:ext cx="756604" cy="756604"/>
          </a:xfrm>
          <a:prstGeom prst="rect">
            <a:avLst/>
          </a:prstGeom>
        </p:spPr>
      </p:pic>
      <p:pic>
        <p:nvPicPr>
          <p:cNvPr id="15" name="Afbeelding 14">
            <a:extLst>
              <a:ext uri="{FF2B5EF4-FFF2-40B4-BE49-F238E27FC236}">
                <a16:creationId xmlns:a16="http://schemas.microsoft.com/office/drawing/2014/main" id="{A723E7CD-504F-4770-84B0-6A5D5AAB7B63}"/>
              </a:ext>
            </a:extLst>
          </p:cNvPr>
          <p:cNvPicPr>
            <a:picLocks noChangeAspect="1"/>
          </p:cNvPicPr>
          <p:nvPr/>
        </p:nvPicPr>
        <p:blipFill>
          <a:blip r:embed="rId6"/>
          <a:stretch>
            <a:fillRect/>
          </a:stretch>
        </p:blipFill>
        <p:spPr>
          <a:xfrm>
            <a:off x="2349514" y="3980023"/>
            <a:ext cx="3773904" cy="648798"/>
          </a:xfrm>
          <a:prstGeom prst="rect">
            <a:avLst/>
          </a:prstGeom>
        </p:spPr>
      </p:pic>
      <p:pic>
        <p:nvPicPr>
          <p:cNvPr id="13" name="Afbeelding 12">
            <a:extLst>
              <a:ext uri="{FF2B5EF4-FFF2-40B4-BE49-F238E27FC236}">
                <a16:creationId xmlns:a16="http://schemas.microsoft.com/office/drawing/2014/main" id="{3F257E46-54B5-4744-B392-865F532D70F3}"/>
              </a:ext>
            </a:extLst>
          </p:cNvPr>
          <p:cNvPicPr>
            <a:picLocks noChangeAspect="1"/>
          </p:cNvPicPr>
          <p:nvPr/>
        </p:nvPicPr>
        <p:blipFill>
          <a:blip r:embed="rId7"/>
          <a:stretch>
            <a:fillRect/>
          </a:stretch>
        </p:blipFill>
        <p:spPr>
          <a:xfrm>
            <a:off x="1158972" y="1282230"/>
            <a:ext cx="2662555" cy="2623111"/>
          </a:xfrm>
          <a:prstGeom prst="rect">
            <a:avLst/>
          </a:prstGeom>
        </p:spPr>
      </p:pic>
      <p:sp>
        <p:nvSpPr>
          <p:cNvPr id="2" name="Rechthoek 1">
            <a:extLst>
              <a:ext uri="{FF2B5EF4-FFF2-40B4-BE49-F238E27FC236}">
                <a16:creationId xmlns:a16="http://schemas.microsoft.com/office/drawing/2014/main" id="{C60DEB21-9AA5-4BF4-B631-B1F3090179FC}"/>
              </a:ext>
            </a:extLst>
          </p:cNvPr>
          <p:cNvSpPr/>
          <p:nvPr/>
        </p:nvSpPr>
        <p:spPr>
          <a:xfrm>
            <a:off x="6461052" y="1879838"/>
            <a:ext cx="603681" cy="378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rPr>
              <a:t>3,9</a:t>
            </a:r>
          </a:p>
        </p:txBody>
      </p:sp>
    </p:spTree>
    <p:extLst>
      <p:ext uri="{BB962C8B-B14F-4D97-AF65-F5344CB8AC3E}">
        <p14:creationId xmlns:p14="http://schemas.microsoft.com/office/powerpoint/2010/main" val="2784903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9999" y="729088"/>
            <a:ext cx="6480000" cy="504000"/>
          </a:xfrm>
        </p:spPr>
        <p:txBody>
          <a:bodyPr/>
          <a:lstStyle/>
          <a:p>
            <a:r>
              <a:rPr lang="nl-NL" dirty="0"/>
              <a:t>Kernpunten jaarcijfers</a:t>
            </a:r>
            <a:endParaRPr lang="nl-NL" dirty="0">
              <a:solidFill>
                <a:srgbClr val="FF0000"/>
              </a:solidFill>
            </a:endParaRPr>
          </a:p>
        </p:txBody>
      </p:sp>
      <p:sp>
        <p:nvSpPr>
          <p:cNvPr id="3" name="Tijdelijke aanduiding voor inhoud 2"/>
          <p:cNvSpPr>
            <a:spLocks noGrp="1"/>
          </p:cNvSpPr>
          <p:nvPr>
            <p:ph idx="1"/>
          </p:nvPr>
        </p:nvSpPr>
        <p:spPr>
          <a:xfrm>
            <a:off x="1619998" y="1555233"/>
            <a:ext cx="6876001" cy="2880000"/>
          </a:xfrm>
        </p:spPr>
        <p:txBody>
          <a:bodyPr/>
          <a:lstStyle/>
          <a:p>
            <a:pPr lvl="0"/>
            <a:r>
              <a:rPr lang="nl-NL" dirty="0"/>
              <a:t>Alle bedrijfsstromen dragen bij aan positief resultaat</a:t>
            </a:r>
          </a:p>
          <a:p>
            <a:pPr lvl="0"/>
            <a:r>
              <a:rPr lang="nl-NL" dirty="0"/>
              <a:t>Omzet gegroeid met 13% naar € 1.579 miljoen</a:t>
            </a:r>
          </a:p>
          <a:p>
            <a:pPr lvl="0"/>
            <a:r>
              <a:rPr lang="nl-NL" dirty="0"/>
              <a:t>Onderliggende EBITDA met 43% toegenomen tot € 43 miljoen</a:t>
            </a:r>
          </a:p>
          <a:p>
            <a:pPr lvl="0"/>
            <a:r>
              <a:rPr lang="nl-NL" dirty="0"/>
              <a:t>Netto resultaat 2018 € 20 miljoen (2017: € 9 miljoen negatief excl. beëindigde activiteiten*)</a:t>
            </a:r>
          </a:p>
          <a:p>
            <a:pPr lvl="0"/>
            <a:r>
              <a:rPr lang="nl-NL" dirty="0"/>
              <a:t>Orderportefeuille blijft met circa € 2 miljard op goed niveau</a:t>
            </a:r>
          </a:p>
          <a:p>
            <a:pPr lvl="0"/>
            <a:r>
              <a:rPr lang="nl-NL" dirty="0"/>
              <a:t>Solvabiliteit 25% (27% vóór IFRS15)</a:t>
            </a:r>
          </a:p>
          <a:p>
            <a:pPr lvl="0"/>
            <a:r>
              <a:rPr lang="nl-NL" dirty="0"/>
              <a:t>Aantal verkochte woningen: 2.237</a:t>
            </a:r>
          </a:p>
          <a:p>
            <a:pPr lvl="0"/>
            <a:endParaRPr lang="nl-NL" dirty="0"/>
          </a:p>
          <a:p>
            <a:pPr lvl="0"/>
            <a:endParaRPr lang="nl-NL" dirty="0"/>
          </a:p>
          <a:p>
            <a:pPr lvl="0"/>
            <a:endParaRPr lang="nl-NL" dirty="0"/>
          </a:p>
          <a:p>
            <a:pPr marL="0" indent="0">
              <a:lnSpc>
                <a:spcPct val="100000"/>
              </a:lnSpc>
              <a:buNone/>
            </a:pPr>
            <a:r>
              <a:rPr lang="nl-NL" i="1" dirty="0"/>
              <a:t>* Resultaat beëindigde activiteiten 2017: € 29 miljoen, dit is inclusief de eenmalige boekwinst verkoop buitenlanden van € 31 miljoen.</a:t>
            </a:r>
            <a:endParaRPr lang="nl-NL" dirty="0"/>
          </a:p>
          <a:p>
            <a:pPr marL="0" lvl="0" indent="0">
              <a:lnSpc>
                <a:spcPct val="100000"/>
              </a:lnSpc>
              <a:buNone/>
            </a:pPr>
            <a:endParaRPr lang="nl-NL" dirty="0"/>
          </a:p>
          <a:p>
            <a:pPr marL="0" lvl="0" indent="0">
              <a:buNone/>
            </a:pPr>
            <a:endParaRPr lang="nl-NL" dirty="0"/>
          </a:p>
          <a:p>
            <a:pPr marL="0" indent="0">
              <a:buNone/>
            </a:pPr>
            <a:endParaRPr lang="nl-NL" dirty="0"/>
          </a:p>
          <a:p>
            <a:pPr marL="0" lvl="0" indent="0">
              <a:buNone/>
            </a:pPr>
            <a:endParaRPr lang="nl-NL" dirty="0"/>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5</a:t>
            </a:fld>
            <a:endParaRPr lang="nl-NL"/>
          </a:p>
        </p:txBody>
      </p:sp>
    </p:spTree>
    <p:extLst>
      <p:ext uri="{BB962C8B-B14F-4D97-AF65-F5344CB8AC3E}">
        <p14:creationId xmlns:p14="http://schemas.microsoft.com/office/powerpoint/2010/main" val="4053915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p:cNvSpPr>
            <a:spLocks noGrp="1"/>
          </p:cNvSpPr>
          <p:nvPr>
            <p:ph type="sldNum" sz="quarter" idx="12"/>
          </p:nvPr>
        </p:nvSpPr>
        <p:spPr/>
        <p:txBody>
          <a:bodyPr/>
          <a:lstStyle/>
          <a:p>
            <a:fld id="{3C50D280-FA8B-48D7-B9F1-66FFB7F15E58}" type="slidenum">
              <a:rPr lang="nl-NL" smtClean="0"/>
              <a:t>6</a:t>
            </a:fld>
            <a:endParaRPr lang="nl-NL"/>
          </a:p>
        </p:txBody>
      </p:sp>
      <p:sp>
        <p:nvSpPr>
          <p:cNvPr id="9" name="Titel 8"/>
          <p:cNvSpPr>
            <a:spLocks noGrp="1"/>
          </p:cNvSpPr>
          <p:nvPr>
            <p:ph type="title"/>
          </p:nvPr>
        </p:nvSpPr>
        <p:spPr/>
        <p:txBody>
          <a:bodyPr/>
          <a:lstStyle/>
          <a:p>
            <a:r>
              <a:rPr lang="nl-NL" dirty="0"/>
              <a:t>Kerncijfers 2018</a:t>
            </a:r>
          </a:p>
        </p:txBody>
      </p:sp>
      <p:pic>
        <p:nvPicPr>
          <p:cNvPr id="4" name="Afbeelding 3">
            <a:extLst>
              <a:ext uri="{FF2B5EF4-FFF2-40B4-BE49-F238E27FC236}">
                <a16:creationId xmlns:a16="http://schemas.microsoft.com/office/drawing/2014/main" id="{1EAB6CE1-A6DA-445D-940D-2F0EBA33BD8D}"/>
              </a:ext>
            </a:extLst>
          </p:cNvPr>
          <p:cNvPicPr>
            <a:picLocks noChangeAspect="1"/>
          </p:cNvPicPr>
          <p:nvPr/>
        </p:nvPicPr>
        <p:blipFill>
          <a:blip r:embed="rId3"/>
          <a:stretch>
            <a:fillRect/>
          </a:stretch>
        </p:blipFill>
        <p:spPr>
          <a:xfrm>
            <a:off x="1619999" y="1550678"/>
            <a:ext cx="6864933" cy="3237321"/>
          </a:xfrm>
          <a:prstGeom prst="rect">
            <a:avLst/>
          </a:prstGeom>
        </p:spPr>
      </p:pic>
    </p:spTree>
    <p:extLst>
      <p:ext uri="{BB962C8B-B14F-4D97-AF65-F5344CB8AC3E}">
        <p14:creationId xmlns:p14="http://schemas.microsoft.com/office/powerpoint/2010/main" val="1662972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Ontwikkeling per sector</a:t>
            </a:r>
          </a:p>
        </p:txBody>
      </p:sp>
      <p:sp>
        <p:nvSpPr>
          <p:cNvPr id="6" name="Slide Number Placeholder 5"/>
          <p:cNvSpPr>
            <a:spLocks noGrp="1"/>
          </p:cNvSpPr>
          <p:nvPr>
            <p:ph type="sldNum" sz="quarter" idx="12"/>
          </p:nvPr>
        </p:nvSpPr>
        <p:spPr/>
        <p:txBody>
          <a:bodyPr/>
          <a:lstStyle/>
          <a:p>
            <a:fld id="{3C50D280-FA8B-48D7-B9F1-66FFB7F15E58}" type="slidenum">
              <a:rPr lang="nl-NL" smtClean="0"/>
              <a:t>7</a:t>
            </a:fld>
            <a:endParaRPr lang="nl-NL"/>
          </a:p>
        </p:txBody>
      </p:sp>
      <p:sp>
        <p:nvSpPr>
          <p:cNvPr id="4" name="Title 1">
            <a:extLst>
              <a:ext uri="{FF2B5EF4-FFF2-40B4-BE49-F238E27FC236}">
                <a16:creationId xmlns:a16="http://schemas.microsoft.com/office/drawing/2014/main" id="{9F39B4BF-62F9-4714-AA85-5A39E05DA67B}"/>
              </a:ext>
            </a:extLst>
          </p:cNvPr>
          <p:cNvSpPr txBox="1">
            <a:spLocks/>
          </p:cNvSpPr>
          <p:nvPr/>
        </p:nvSpPr>
        <p:spPr>
          <a:xfrm>
            <a:off x="1152000" y="3206376"/>
            <a:ext cx="6840000" cy="970400"/>
          </a:xfrm>
          <a:prstGeom prst="rect">
            <a:avLst/>
          </a:prstGeom>
        </p:spPr>
        <p:txBody>
          <a:bodyPr vert="horz" lIns="0" tIns="0" rIns="0" bIns="0" rtlCol="0" anchor="b" anchorCtr="0">
            <a:noAutofit/>
          </a:bodyPr>
          <a:lstStyle>
            <a:lvl1pPr algn="ctr" defTabSz="685800" rtl="0" eaLnBrk="1" latinLnBrk="0" hangingPunct="1">
              <a:lnSpc>
                <a:spcPts val="2800"/>
              </a:lnSpc>
              <a:spcBef>
                <a:spcPct val="0"/>
              </a:spcBef>
              <a:buNone/>
              <a:defRPr sz="2800" kern="1200">
                <a:solidFill>
                  <a:schemeClr val="bg1"/>
                </a:solidFill>
                <a:latin typeface="+mj-lt"/>
                <a:ea typeface="+mj-ea"/>
                <a:cs typeface="+mj-cs"/>
              </a:defRPr>
            </a:lvl1pPr>
          </a:lstStyle>
          <a:p>
            <a:pPr algn="l"/>
            <a:endParaRPr lang="nl-NL" sz="2000" dirty="0">
              <a:solidFill>
                <a:srgbClr val="FF0000"/>
              </a:solidFill>
            </a:endParaRPr>
          </a:p>
        </p:txBody>
      </p:sp>
    </p:spTree>
    <p:extLst>
      <p:ext uri="{BB962C8B-B14F-4D97-AF65-F5344CB8AC3E}">
        <p14:creationId xmlns:p14="http://schemas.microsoft.com/office/powerpoint/2010/main" val="812163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9999" y="483159"/>
            <a:ext cx="6480000" cy="561969"/>
          </a:xfrm>
        </p:spPr>
        <p:txBody>
          <a:bodyPr/>
          <a:lstStyle/>
          <a:p>
            <a:r>
              <a:rPr lang="nl-NL" dirty="0"/>
              <a:t>Vastgoed: gezonde groei vanuit sterke marktpositie</a:t>
            </a:r>
          </a:p>
        </p:txBody>
      </p:sp>
      <p:sp>
        <p:nvSpPr>
          <p:cNvPr id="3" name="Tijdelijke aanduiding voor inhoud 2"/>
          <p:cNvSpPr>
            <a:spLocks noGrp="1"/>
          </p:cNvSpPr>
          <p:nvPr>
            <p:ph idx="1"/>
          </p:nvPr>
        </p:nvSpPr>
        <p:spPr>
          <a:xfrm>
            <a:off x="1619999" y="3015582"/>
            <a:ext cx="7127187" cy="1862418"/>
          </a:xfrm>
        </p:spPr>
        <p:txBody>
          <a:bodyPr/>
          <a:lstStyle/>
          <a:p>
            <a:pPr>
              <a:lnSpc>
                <a:spcPts val="2000"/>
              </a:lnSpc>
            </a:pPr>
            <a:r>
              <a:rPr lang="nl-NL" dirty="0"/>
              <a:t>Woningmarkt blijft potentieel bieden voor positieve ontwikkeling en beheerste groei</a:t>
            </a:r>
          </a:p>
          <a:p>
            <a:pPr>
              <a:lnSpc>
                <a:spcPts val="2000"/>
              </a:lnSpc>
            </a:pPr>
            <a:r>
              <a:rPr lang="nl-NL" dirty="0"/>
              <a:t>Toename omzet en onderliggende EBITDA, orderportefeuille op goed niveau</a:t>
            </a:r>
          </a:p>
          <a:p>
            <a:pPr>
              <a:lnSpc>
                <a:spcPts val="2000"/>
              </a:lnSpc>
            </a:pPr>
            <a:r>
              <a:rPr lang="nl-NL" dirty="0"/>
              <a:t>Aantal verkochte woningen iets hoger: 2.237 (2017: 2.192)</a:t>
            </a:r>
          </a:p>
          <a:p>
            <a:pPr>
              <a:lnSpc>
                <a:spcPts val="2000"/>
              </a:lnSpc>
            </a:pPr>
            <a:r>
              <a:rPr lang="nl-NL" dirty="0"/>
              <a:t>Naast nieuwbouwopgave ook gebiedsontwikkeling en transformatie</a:t>
            </a:r>
          </a:p>
          <a:p>
            <a:pPr>
              <a:lnSpc>
                <a:spcPts val="2000"/>
              </a:lnSpc>
            </a:pPr>
            <a:r>
              <a:rPr lang="nl-NL" dirty="0"/>
              <a:t>Grondbank: afname strategische grondposities, stijging woningen in voorbereiding en aanbouw -</a:t>
            </a:r>
          </a:p>
          <a:p>
            <a:pPr marL="0" indent="0">
              <a:lnSpc>
                <a:spcPts val="2000"/>
              </a:lnSpc>
              <a:buNone/>
            </a:pPr>
            <a:r>
              <a:rPr lang="nl-NL" dirty="0"/>
              <a:t>    daling tot € 127 miljoen (2017: € 150 miljoen)</a:t>
            </a:r>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8</a:t>
            </a:fld>
            <a:endParaRPr lang="nl-NL"/>
          </a:p>
        </p:txBody>
      </p:sp>
      <p:pic>
        <p:nvPicPr>
          <p:cNvPr id="7" name="Afbeelding 6">
            <a:extLst>
              <a:ext uri="{FF2B5EF4-FFF2-40B4-BE49-F238E27FC236}">
                <a16:creationId xmlns:a16="http://schemas.microsoft.com/office/drawing/2014/main" id="{D8AA5AE1-91FE-458A-9E9C-56AC956D9725}"/>
              </a:ext>
            </a:extLst>
          </p:cNvPr>
          <p:cNvPicPr>
            <a:picLocks noChangeAspect="1"/>
          </p:cNvPicPr>
          <p:nvPr/>
        </p:nvPicPr>
        <p:blipFill>
          <a:blip r:embed="rId3"/>
          <a:stretch>
            <a:fillRect/>
          </a:stretch>
        </p:blipFill>
        <p:spPr>
          <a:xfrm>
            <a:off x="1619999" y="1580133"/>
            <a:ext cx="6306008" cy="1255664"/>
          </a:xfrm>
          <a:prstGeom prst="rect">
            <a:avLst/>
          </a:prstGeom>
        </p:spPr>
      </p:pic>
    </p:spTree>
    <p:extLst>
      <p:ext uri="{BB962C8B-B14F-4D97-AF65-F5344CB8AC3E}">
        <p14:creationId xmlns:p14="http://schemas.microsoft.com/office/powerpoint/2010/main" val="273862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C91F6753-CD06-49EB-8E02-E13374A0F7AC}"/>
              </a:ext>
            </a:extLst>
          </p:cNvPr>
          <p:cNvPicPr>
            <a:picLocks noGrp="1" noChangeAspect="1"/>
          </p:cNvPicPr>
          <p:nvPr>
            <p:ph type="pic" idx="10"/>
          </p:nvPr>
        </p:nvPicPr>
        <p:blipFill>
          <a:blip r:embed="rId3" cstate="print">
            <a:extLst>
              <a:ext uri="{28A0092B-C50C-407E-A947-70E740481C1C}">
                <a14:useLocalDpi xmlns:a14="http://schemas.microsoft.com/office/drawing/2010/main" val="0"/>
              </a:ext>
            </a:extLst>
          </a:blip>
          <a:srcRect t="7808" b="7808"/>
          <a:stretch>
            <a:fillRect/>
          </a:stretch>
        </p:blipFill>
        <p:spPr/>
      </p:pic>
      <p:sp>
        <p:nvSpPr>
          <p:cNvPr id="3" name="Text Placeholder 2"/>
          <p:cNvSpPr>
            <a:spLocks noGrp="1"/>
          </p:cNvSpPr>
          <p:nvPr>
            <p:ph type="body" idx="1"/>
          </p:nvPr>
        </p:nvSpPr>
        <p:spPr>
          <a:xfrm>
            <a:off x="6359857" y="4699591"/>
            <a:ext cx="2784143" cy="288000"/>
          </a:xfrm>
        </p:spPr>
        <p:txBody>
          <a:bodyPr/>
          <a:lstStyle/>
          <a:p>
            <a:r>
              <a:rPr lang="nl-NL" dirty="0"/>
              <a:t>De </a:t>
            </a:r>
            <a:r>
              <a:rPr lang="nl-NL" dirty="0" err="1"/>
              <a:t>schoone</a:t>
            </a:r>
            <a:r>
              <a:rPr lang="nl-NL" dirty="0"/>
              <a:t> </a:t>
            </a:r>
            <a:r>
              <a:rPr lang="nl-NL" dirty="0" err="1"/>
              <a:t>ley</a:t>
            </a:r>
            <a:r>
              <a:rPr lang="nl-NL" dirty="0"/>
              <a:t>, den haag</a:t>
            </a:r>
          </a:p>
        </p:txBody>
      </p:sp>
      <p:sp>
        <p:nvSpPr>
          <p:cNvPr id="4" name="Picture Placeholder 3"/>
          <p:cNvSpPr>
            <a:spLocks noGrp="1"/>
          </p:cNvSpPr>
          <p:nvPr>
            <p:ph type="pic" idx="14"/>
          </p:nvPr>
        </p:nvSpPr>
        <p:spPr/>
      </p:sp>
    </p:spTree>
    <p:extLst>
      <p:ext uri="{BB962C8B-B14F-4D97-AF65-F5344CB8AC3E}">
        <p14:creationId xmlns:p14="http://schemas.microsoft.com/office/powerpoint/2010/main" val="390740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9999" y="454528"/>
            <a:ext cx="7000218" cy="561969"/>
          </a:xfrm>
        </p:spPr>
        <p:txBody>
          <a:bodyPr/>
          <a:lstStyle/>
          <a:p>
            <a:r>
              <a:rPr lang="nl-NL" dirty="0"/>
              <a:t>Bouw &amp; Techniek: omslag utilitaire projecten, structureel herstel</a:t>
            </a:r>
          </a:p>
        </p:txBody>
      </p:sp>
      <p:sp>
        <p:nvSpPr>
          <p:cNvPr id="3" name="Tijdelijke aanduiding voor inhoud 2"/>
          <p:cNvSpPr>
            <a:spLocks noGrp="1"/>
          </p:cNvSpPr>
          <p:nvPr>
            <p:ph idx="1"/>
          </p:nvPr>
        </p:nvSpPr>
        <p:spPr>
          <a:xfrm>
            <a:off x="1619999" y="3501737"/>
            <a:ext cx="7344707" cy="1641764"/>
          </a:xfrm>
        </p:spPr>
        <p:txBody>
          <a:bodyPr/>
          <a:lstStyle/>
          <a:p>
            <a:pPr>
              <a:lnSpc>
                <a:spcPts val="2000"/>
              </a:lnSpc>
            </a:pPr>
            <a:r>
              <a:rPr lang="nl-NL" dirty="0"/>
              <a:t>Groei van omzet en onderliggende EBITDA, orderportefeuille op hoger niveau</a:t>
            </a:r>
          </a:p>
          <a:p>
            <a:pPr>
              <a:lnSpc>
                <a:spcPts val="2000"/>
              </a:lnSpc>
            </a:pPr>
            <a:r>
              <a:rPr lang="nl-NL" dirty="0"/>
              <a:t>Grootste omslag bij utilitaire projecten, goede prestaties woningbouw activiteiten en stabiele performance service activiteiten</a:t>
            </a:r>
          </a:p>
          <a:p>
            <a:pPr>
              <a:lnSpc>
                <a:spcPts val="2000"/>
              </a:lnSpc>
            </a:pPr>
            <a:r>
              <a:rPr lang="nl-NL" dirty="0"/>
              <a:t>Heijmans Huismerk en Heijmans </a:t>
            </a:r>
            <a:r>
              <a:rPr lang="nl-NL" dirty="0" err="1"/>
              <a:t>Wenswonen</a:t>
            </a:r>
            <a:r>
              <a:rPr lang="nl-NL" dirty="0"/>
              <a:t> in trek: productie van ruim 1.000 woningen </a:t>
            </a:r>
          </a:p>
          <a:p>
            <a:pPr marL="0" indent="0">
              <a:lnSpc>
                <a:spcPts val="2000"/>
              </a:lnSpc>
              <a:buNone/>
            </a:pPr>
            <a:r>
              <a:rPr lang="nl-NL" dirty="0"/>
              <a:t>    gestart in 2018; 821 opgeleverd</a:t>
            </a:r>
          </a:p>
          <a:p>
            <a:pPr>
              <a:lnSpc>
                <a:spcPts val="2000"/>
              </a:lnSpc>
            </a:pPr>
            <a:r>
              <a:rPr lang="nl-NL" dirty="0"/>
              <a:t>Nieuwe opdrachten utilitaire projecten en Services, zoals Laan op Zuid, </a:t>
            </a:r>
            <a:r>
              <a:rPr lang="nl-NL" dirty="0" err="1"/>
              <a:t>Main</a:t>
            </a:r>
            <a:r>
              <a:rPr lang="nl-NL" dirty="0"/>
              <a:t> </a:t>
            </a:r>
            <a:r>
              <a:rPr lang="nl-NL" dirty="0" err="1"/>
              <a:t>contracts</a:t>
            </a:r>
            <a:r>
              <a:rPr lang="nl-NL" dirty="0"/>
              <a:t> Schiphol</a:t>
            </a:r>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10</a:t>
            </a:fld>
            <a:endParaRPr lang="nl-NL"/>
          </a:p>
        </p:txBody>
      </p:sp>
      <p:pic>
        <p:nvPicPr>
          <p:cNvPr id="4" name="Afbeelding 3">
            <a:extLst>
              <a:ext uri="{FF2B5EF4-FFF2-40B4-BE49-F238E27FC236}">
                <a16:creationId xmlns:a16="http://schemas.microsoft.com/office/drawing/2014/main" id="{C02400EC-FC8A-4DA0-AEE8-55BB0FED7113}"/>
              </a:ext>
            </a:extLst>
          </p:cNvPr>
          <p:cNvPicPr>
            <a:picLocks noChangeAspect="1"/>
          </p:cNvPicPr>
          <p:nvPr/>
        </p:nvPicPr>
        <p:blipFill>
          <a:blip r:embed="rId3"/>
          <a:stretch>
            <a:fillRect/>
          </a:stretch>
        </p:blipFill>
        <p:spPr>
          <a:xfrm>
            <a:off x="1619999" y="1467506"/>
            <a:ext cx="5070168" cy="2034231"/>
          </a:xfrm>
          <a:prstGeom prst="rect">
            <a:avLst/>
          </a:prstGeom>
        </p:spPr>
      </p:pic>
    </p:spTree>
    <p:extLst>
      <p:ext uri="{BB962C8B-B14F-4D97-AF65-F5344CB8AC3E}">
        <p14:creationId xmlns:p14="http://schemas.microsoft.com/office/powerpoint/2010/main" val="1178108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FF400C7A-5AE1-4577-BE46-4540CC3A210F}"/>
              </a:ext>
            </a:extLst>
          </p:cNvPr>
          <p:cNvPicPr>
            <a:picLocks noGrp="1" noChangeAspect="1"/>
          </p:cNvPicPr>
          <p:nvPr>
            <p:ph type="pic" idx="10"/>
          </p:nvPr>
        </p:nvPicPr>
        <p:blipFill>
          <a:blip r:embed="rId3" cstate="print">
            <a:extLst>
              <a:ext uri="{28A0092B-C50C-407E-A947-70E740481C1C}">
                <a14:useLocalDpi xmlns:a14="http://schemas.microsoft.com/office/drawing/2010/main" val="0"/>
              </a:ext>
            </a:extLst>
          </a:blip>
          <a:srcRect t="7769" b="7769"/>
          <a:stretch>
            <a:fillRect/>
          </a:stretch>
        </p:blipFill>
        <p:spPr/>
      </p:pic>
      <p:sp>
        <p:nvSpPr>
          <p:cNvPr id="3" name="Text Placeholder 2"/>
          <p:cNvSpPr>
            <a:spLocks noGrp="1"/>
          </p:cNvSpPr>
          <p:nvPr>
            <p:ph type="body" idx="1"/>
          </p:nvPr>
        </p:nvSpPr>
        <p:spPr>
          <a:xfrm>
            <a:off x="6359857" y="4699591"/>
            <a:ext cx="2784143" cy="288000"/>
          </a:xfrm>
        </p:spPr>
        <p:txBody>
          <a:bodyPr/>
          <a:lstStyle/>
          <a:p>
            <a:r>
              <a:rPr lang="nl-NL" dirty="0"/>
              <a:t>Fenix lofts, </a:t>
            </a:r>
            <a:r>
              <a:rPr lang="nl-NL" dirty="0" err="1"/>
              <a:t>rotterdam</a:t>
            </a:r>
            <a:endParaRPr lang="nl-NL" dirty="0"/>
          </a:p>
        </p:txBody>
      </p:sp>
      <p:sp>
        <p:nvSpPr>
          <p:cNvPr id="4" name="Picture Placeholder 3"/>
          <p:cNvSpPr>
            <a:spLocks noGrp="1"/>
          </p:cNvSpPr>
          <p:nvPr>
            <p:ph type="pic" idx="14"/>
          </p:nvPr>
        </p:nvSpPr>
        <p:spPr/>
      </p:sp>
    </p:spTree>
    <p:extLst>
      <p:ext uri="{BB962C8B-B14F-4D97-AF65-F5344CB8AC3E}">
        <p14:creationId xmlns:p14="http://schemas.microsoft.com/office/powerpoint/2010/main" val="1655046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afbeelding 10">
            <a:extLst>
              <a:ext uri="{FF2B5EF4-FFF2-40B4-BE49-F238E27FC236}">
                <a16:creationId xmlns:a16="http://schemas.microsoft.com/office/drawing/2014/main" id="{DF818BB3-3439-4596-99A8-D23A9E56BA77}"/>
              </a:ext>
            </a:extLst>
          </p:cNvPr>
          <p:cNvPicPr>
            <a:picLocks noGrp="1" noChangeAspect="1"/>
          </p:cNvPicPr>
          <p:nvPr>
            <p:ph type="pic" idx="10"/>
          </p:nvPr>
        </p:nvPicPr>
        <p:blipFill>
          <a:blip r:embed="rId3">
            <a:extLst>
              <a:ext uri="{28A0092B-C50C-407E-A947-70E740481C1C}">
                <a14:useLocalDpi xmlns:a14="http://schemas.microsoft.com/office/drawing/2010/main" val="0"/>
              </a:ext>
            </a:extLst>
          </a:blip>
          <a:srcRect t="7799" b="7799"/>
          <a:stretch>
            <a:fillRect/>
          </a:stretch>
        </p:blipFill>
        <p:spPr/>
      </p:pic>
      <p:sp>
        <p:nvSpPr>
          <p:cNvPr id="3" name="Text Placeholder 2"/>
          <p:cNvSpPr>
            <a:spLocks noGrp="1"/>
          </p:cNvSpPr>
          <p:nvPr>
            <p:ph type="body" idx="1"/>
          </p:nvPr>
        </p:nvSpPr>
        <p:spPr>
          <a:xfrm>
            <a:off x="6359857" y="4699591"/>
            <a:ext cx="2784143" cy="288000"/>
          </a:xfrm>
        </p:spPr>
        <p:txBody>
          <a:bodyPr/>
          <a:lstStyle/>
          <a:p>
            <a:r>
              <a:rPr lang="nl-NL" dirty="0"/>
              <a:t>European </a:t>
            </a:r>
            <a:r>
              <a:rPr lang="nl-NL" dirty="0" err="1"/>
              <a:t>Medicines</a:t>
            </a:r>
            <a:r>
              <a:rPr lang="nl-NL" dirty="0"/>
              <a:t> Agency, </a:t>
            </a:r>
            <a:r>
              <a:rPr lang="nl-NL" dirty="0" err="1"/>
              <a:t>amsterdam</a:t>
            </a:r>
            <a:endParaRPr lang="nl-NL" dirty="0"/>
          </a:p>
        </p:txBody>
      </p:sp>
      <p:sp>
        <p:nvSpPr>
          <p:cNvPr id="4" name="Picture Placeholder 3"/>
          <p:cNvSpPr>
            <a:spLocks noGrp="1"/>
          </p:cNvSpPr>
          <p:nvPr>
            <p:ph type="pic" idx="14"/>
          </p:nvPr>
        </p:nvSpPr>
        <p:spPr/>
      </p:sp>
    </p:spTree>
    <p:extLst>
      <p:ext uri="{BB962C8B-B14F-4D97-AF65-F5344CB8AC3E}">
        <p14:creationId xmlns:p14="http://schemas.microsoft.com/office/powerpoint/2010/main" val="1004840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9999" y="493193"/>
            <a:ext cx="6480000" cy="561969"/>
          </a:xfrm>
        </p:spPr>
        <p:txBody>
          <a:bodyPr/>
          <a:lstStyle/>
          <a:p>
            <a:r>
              <a:rPr lang="nl-NL" dirty="0"/>
              <a:t>Infra: focus, voorspelbaarheid en beheerste ontwikkeling</a:t>
            </a:r>
          </a:p>
        </p:txBody>
      </p:sp>
      <p:sp>
        <p:nvSpPr>
          <p:cNvPr id="3" name="Tijdelijke aanduiding voor inhoud 2"/>
          <p:cNvSpPr>
            <a:spLocks noGrp="1"/>
          </p:cNvSpPr>
          <p:nvPr>
            <p:ph idx="1"/>
          </p:nvPr>
        </p:nvSpPr>
        <p:spPr>
          <a:xfrm>
            <a:off x="1619999" y="3036201"/>
            <a:ext cx="7236001" cy="2034147"/>
          </a:xfrm>
        </p:spPr>
        <p:txBody>
          <a:bodyPr/>
          <a:lstStyle/>
          <a:p>
            <a:pPr>
              <a:lnSpc>
                <a:spcPts val="2000"/>
              </a:lnSpc>
            </a:pPr>
            <a:r>
              <a:rPr lang="nl-NL" dirty="0"/>
              <a:t>Infra richt zich op voorspelbaarheid van projecten, verscherpte focus op kerncompetenties, risicobeheersing en balans in het order </a:t>
            </a:r>
            <a:r>
              <a:rPr lang="nl-NL" dirty="0" err="1"/>
              <a:t>book</a:t>
            </a:r>
            <a:r>
              <a:rPr lang="nl-NL" dirty="0"/>
              <a:t>: afname omzet en orderportefeuille</a:t>
            </a:r>
          </a:p>
          <a:p>
            <a:pPr>
              <a:lnSpc>
                <a:spcPts val="2000"/>
              </a:lnSpc>
            </a:pPr>
            <a:r>
              <a:rPr lang="nl-NL" dirty="0"/>
              <a:t>Resultaat sterk beïnvloed door contractbeëindiging Wintrack II: € 10 miljoen afgeboekt</a:t>
            </a:r>
          </a:p>
          <a:p>
            <a:r>
              <a:rPr lang="nl-NL" dirty="0"/>
              <a:t>Herstart Wilhelminasluis Zaandam na arbitrage, N23 afgerond, herijkingsfase loopt uit bij </a:t>
            </a:r>
            <a:r>
              <a:rPr lang="nl-NL" dirty="0" err="1"/>
              <a:t>Zuidasdok</a:t>
            </a:r>
            <a:r>
              <a:rPr lang="nl-NL" dirty="0"/>
              <a:t> </a:t>
            </a:r>
          </a:p>
          <a:p>
            <a:r>
              <a:rPr lang="nl-NL" dirty="0"/>
              <a:t>Diverse nieuwe projecten, zoals A1 Apeldoorn – Azelo en </a:t>
            </a:r>
            <a:r>
              <a:rPr lang="nl-NL" dirty="0" err="1"/>
              <a:t>Main</a:t>
            </a:r>
            <a:r>
              <a:rPr lang="nl-NL" dirty="0"/>
              <a:t> </a:t>
            </a:r>
            <a:r>
              <a:rPr lang="nl-NL" dirty="0" err="1"/>
              <a:t>contracts</a:t>
            </a:r>
            <a:r>
              <a:rPr lang="nl-NL" dirty="0"/>
              <a:t> Schiphol</a:t>
            </a:r>
          </a:p>
          <a:p>
            <a:r>
              <a:rPr lang="nl-NL" dirty="0"/>
              <a:t>Voornemen gezamenlijk asfaltproductiebedrijf met BAM ter beoordeling bij ACM</a:t>
            </a:r>
          </a:p>
          <a:p>
            <a:endParaRPr lang="nl-NL" dirty="0"/>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13</a:t>
            </a:fld>
            <a:endParaRPr lang="nl-NL"/>
          </a:p>
        </p:txBody>
      </p:sp>
      <p:pic>
        <p:nvPicPr>
          <p:cNvPr id="4" name="Afbeelding 3">
            <a:extLst>
              <a:ext uri="{FF2B5EF4-FFF2-40B4-BE49-F238E27FC236}">
                <a16:creationId xmlns:a16="http://schemas.microsoft.com/office/drawing/2014/main" id="{E8C37E3E-D937-4C20-B415-B2229622CF89}"/>
              </a:ext>
            </a:extLst>
          </p:cNvPr>
          <p:cNvPicPr>
            <a:picLocks noChangeAspect="1"/>
          </p:cNvPicPr>
          <p:nvPr/>
        </p:nvPicPr>
        <p:blipFill>
          <a:blip r:embed="rId3"/>
          <a:stretch>
            <a:fillRect/>
          </a:stretch>
        </p:blipFill>
        <p:spPr>
          <a:xfrm>
            <a:off x="1619999" y="1495915"/>
            <a:ext cx="6683899" cy="1311046"/>
          </a:xfrm>
          <a:prstGeom prst="rect">
            <a:avLst/>
          </a:prstGeom>
        </p:spPr>
      </p:pic>
    </p:spTree>
    <p:extLst>
      <p:ext uri="{BB962C8B-B14F-4D97-AF65-F5344CB8AC3E}">
        <p14:creationId xmlns:p14="http://schemas.microsoft.com/office/powerpoint/2010/main" val="3289310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Tijdelijke aanduiding voor afbeelding 15">
            <a:extLst>
              <a:ext uri="{FF2B5EF4-FFF2-40B4-BE49-F238E27FC236}">
                <a16:creationId xmlns:a16="http://schemas.microsoft.com/office/drawing/2014/main" id="{3FEB3639-AA96-4EFE-94BD-161C4137E201}"/>
              </a:ext>
            </a:extLst>
          </p:cNvPr>
          <p:cNvPicPr>
            <a:picLocks noGrp="1" noChangeAspect="1"/>
          </p:cNvPicPr>
          <p:nvPr>
            <p:ph type="pic" idx="10"/>
          </p:nvPr>
        </p:nvPicPr>
        <p:blipFill>
          <a:blip r:embed="rId3" cstate="print">
            <a:extLst>
              <a:ext uri="{28A0092B-C50C-407E-A947-70E740481C1C}">
                <a14:useLocalDpi xmlns:a14="http://schemas.microsoft.com/office/drawing/2010/main" val="0"/>
              </a:ext>
            </a:extLst>
          </a:blip>
          <a:srcRect t="7799" b="7799"/>
          <a:stretch>
            <a:fillRect/>
          </a:stretch>
        </p:blipFill>
        <p:spPr/>
      </p:pic>
      <p:sp>
        <p:nvSpPr>
          <p:cNvPr id="3" name="Text Placeholder 2"/>
          <p:cNvSpPr>
            <a:spLocks noGrp="1"/>
          </p:cNvSpPr>
          <p:nvPr>
            <p:ph type="body" idx="1"/>
          </p:nvPr>
        </p:nvSpPr>
        <p:spPr>
          <a:xfrm>
            <a:off x="6359857" y="4699591"/>
            <a:ext cx="2784143" cy="288000"/>
          </a:xfrm>
        </p:spPr>
        <p:txBody>
          <a:bodyPr/>
          <a:lstStyle/>
          <a:p>
            <a:r>
              <a:rPr lang="nl-NL" dirty="0" err="1"/>
              <a:t>Main</a:t>
            </a:r>
            <a:r>
              <a:rPr lang="nl-NL" dirty="0"/>
              <a:t> </a:t>
            </a:r>
            <a:r>
              <a:rPr lang="nl-NL" dirty="0" err="1"/>
              <a:t>contracts</a:t>
            </a:r>
            <a:r>
              <a:rPr lang="nl-NL" dirty="0"/>
              <a:t> </a:t>
            </a:r>
            <a:r>
              <a:rPr lang="nl-NL" dirty="0" err="1"/>
              <a:t>schiphol</a:t>
            </a:r>
            <a:endParaRPr lang="nl-NL" dirty="0"/>
          </a:p>
        </p:txBody>
      </p:sp>
      <p:sp>
        <p:nvSpPr>
          <p:cNvPr id="4" name="Picture Placeholder 3"/>
          <p:cNvSpPr>
            <a:spLocks noGrp="1"/>
          </p:cNvSpPr>
          <p:nvPr>
            <p:ph type="pic" idx="14"/>
          </p:nvPr>
        </p:nvSpPr>
        <p:spPr/>
      </p:sp>
    </p:spTree>
    <p:extLst>
      <p:ext uri="{BB962C8B-B14F-4D97-AF65-F5344CB8AC3E}">
        <p14:creationId xmlns:p14="http://schemas.microsoft.com/office/powerpoint/2010/main" val="3330382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Financieel</a:t>
            </a:r>
          </a:p>
        </p:txBody>
      </p:sp>
      <p:sp>
        <p:nvSpPr>
          <p:cNvPr id="6" name="Slide Number Placeholder 5"/>
          <p:cNvSpPr>
            <a:spLocks noGrp="1"/>
          </p:cNvSpPr>
          <p:nvPr>
            <p:ph type="sldNum" sz="quarter" idx="12"/>
          </p:nvPr>
        </p:nvSpPr>
        <p:spPr/>
        <p:txBody>
          <a:bodyPr/>
          <a:lstStyle/>
          <a:p>
            <a:fld id="{3C50D280-FA8B-48D7-B9F1-66FFB7F15E58}" type="slidenum">
              <a:rPr lang="nl-NL" smtClean="0"/>
              <a:t>15</a:t>
            </a:fld>
            <a:endParaRPr lang="nl-NL"/>
          </a:p>
        </p:txBody>
      </p:sp>
    </p:spTree>
    <p:extLst>
      <p:ext uri="{BB962C8B-B14F-4D97-AF65-F5344CB8AC3E}">
        <p14:creationId xmlns:p14="http://schemas.microsoft.com/office/powerpoint/2010/main" val="2768306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000" y="216000"/>
            <a:ext cx="719329" cy="252985"/>
          </a:xfrm>
          <a:prstGeom prst="rect">
            <a:avLst/>
          </a:prstGeom>
        </p:spPr>
      </p:pic>
      <p:sp>
        <p:nvSpPr>
          <p:cNvPr id="5" name="Title 1">
            <a:extLst>
              <a:ext uri="{FF2B5EF4-FFF2-40B4-BE49-F238E27FC236}">
                <a16:creationId xmlns:a16="http://schemas.microsoft.com/office/drawing/2014/main" id="{2DE16D77-A95B-4765-A1B3-B8A1914F4BDD}"/>
              </a:ext>
            </a:extLst>
          </p:cNvPr>
          <p:cNvSpPr txBox="1">
            <a:spLocks/>
          </p:cNvSpPr>
          <p:nvPr/>
        </p:nvSpPr>
        <p:spPr>
          <a:xfrm>
            <a:off x="252000" y="586117"/>
            <a:ext cx="2754054" cy="1188000"/>
          </a:xfrm>
          <a:prstGeom prst="rect">
            <a:avLst/>
          </a:prstGeom>
        </p:spPr>
        <p:txBody>
          <a:bodyPr/>
          <a:lstStyle>
            <a:lvl1pPr algn="l" defTabSz="685800" rtl="0" eaLnBrk="1" latinLnBrk="0" hangingPunct="1">
              <a:lnSpc>
                <a:spcPts val="3400"/>
              </a:lnSpc>
              <a:spcBef>
                <a:spcPct val="0"/>
              </a:spcBef>
              <a:buNone/>
              <a:defRPr sz="2800" kern="1200">
                <a:solidFill>
                  <a:schemeClr val="tx2"/>
                </a:solidFill>
                <a:latin typeface="+mj-lt"/>
                <a:ea typeface="+mj-ea"/>
                <a:cs typeface="+mj-cs"/>
              </a:defRPr>
            </a:lvl1pPr>
          </a:lstStyle>
          <a:p>
            <a:r>
              <a:rPr lang="nl-NL" sz="2500" dirty="0"/>
              <a:t>Winst– en verliesrekening </a:t>
            </a:r>
          </a:p>
        </p:txBody>
      </p:sp>
      <p:pic>
        <p:nvPicPr>
          <p:cNvPr id="2" name="Afbeelding 1">
            <a:extLst>
              <a:ext uri="{FF2B5EF4-FFF2-40B4-BE49-F238E27FC236}">
                <a16:creationId xmlns:a16="http://schemas.microsoft.com/office/drawing/2014/main" id="{2E7AB139-073F-4574-B054-42E8EDD43503}"/>
              </a:ext>
            </a:extLst>
          </p:cNvPr>
          <p:cNvPicPr>
            <a:picLocks noChangeAspect="1"/>
          </p:cNvPicPr>
          <p:nvPr/>
        </p:nvPicPr>
        <p:blipFill>
          <a:blip r:embed="rId4"/>
          <a:stretch>
            <a:fillRect/>
          </a:stretch>
        </p:blipFill>
        <p:spPr>
          <a:xfrm>
            <a:off x="3006054" y="215999"/>
            <a:ext cx="5552320" cy="4772689"/>
          </a:xfrm>
          <a:prstGeom prst="rect">
            <a:avLst/>
          </a:prstGeom>
        </p:spPr>
      </p:pic>
    </p:spTree>
    <p:extLst>
      <p:ext uri="{BB962C8B-B14F-4D97-AF65-F5344CB8AC3E}">
        <p14:creationId xmlns:p14="http://schemas.microsoft.com/office/powerpoint/2010/main" val="977390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9999" y="770031"/>
            <a:ext cx="6648930" cy="504000"/>
          </a:xfrm>
        </p:spPr>
        <p:txBody>
          <a:bodyPr/>
          <a:lstStyle/>
          <a:p>
            <a:r>
              <a:rPr lang="nl-NL" dirty="0"/>
              <a:t>Versterkt commitment financiers</a:t>
            </a:r>
          </a:p>
        </p:txBody>
      </p:sp>
      <p:sp>
        <p:nvSpPr>
          <p:cNvPr id="3" name="Tijdelijke aanduiding voor inhoud 2"/>
          <p:cNvSpPr>
            <a:spLocks noGrp="1"/>
          </p:cNvSpPr>
          <p:nvPr>
            <p:ph idx="1"/>
          </p:nvPr>
        </p:nvSpPr>
        <p:spPr>
          <a:xfrm>
            <a:off x="1619999" y="1544470"/>
            <a:ext cx="6598450" cy="2880000"/>
          </a:xfrm>
        </p:spPr>
        <p:txBody>
          <a:bodyPr/>
          <a:lstStyle/>
          <a:p>
            <a:r>
              <a:rPr lang="nl-NL" dirty="0"/>
              <a:t>In H1 syndicaatslening verlengd tot 1 juli 2022:</a:t>
            </a:r>
          </a:p>
          <a:p>
            <a:pPr lvl="1"/>
            <a:r>
              <a:rPr lang="nl-NL" dirty="0"/>
              <a:t>Verbeterde rentemarges van 4% naar 3%, in 2019 naar 2,25%;</a:t>
            </a:r>
          </a:p>
          <a:p>
            <a:pPr lvl="1"/>
            <a:r>
              <a:rPr lang="nl-NL" dirty="0"/>
              <a:t>Totale commitment in oktober versneld teruggebracht tot € 121 miljoen, </a:t>
            </a:r>
            <a:br>
              <a:rPr lang="nl-NL" dirty="0"/>
            </a:br>
            <a:r>
              <a:rPr lang="nl-NL" dirty="0"/>
              <a:t>KBC sindsdien niet langer in syndicaat</a:t>
            </a:r>
          </a:p>
          <a:p>
            <a:pPr lvl="1"/>
            <a:r>
              <a:rPr lang="nl-NL" dirty="0"/>
              <a:t>Convenanten opnieuw beoordeeld, nieuw is een </a:t>
            </a:r>
            <a:r>
              <a:rPr lang="nl-NL" dirty="0" err="1"/>
              <a:t>Solvency</a:t>
            </a:r>
            <a:r>
              <a:rPr lang="nl-NL" dirty="0"/>
              <a:t> Ratio full </a:t>
            </a:r>
            <a:r>
              <a:rPr lang="nl-NL" dirty="0" err="1"/>
              <a:t>year</a:t>
            </a:r>
            <a:endParaRPr lang="nl-NL" dirty="0"/>
          </a:p>
          <a:p>
            <a:pPr lvl="1"/>
            <a:r>
              <a:rPr lang="nl-NL" dirty="0"/>
              <a:t>Convenanten ruimschoots behaald in 2018</a:t>
            </a:r>
          </a:p>
          <a:p>
            <a:r>
              <a:rPr lang="nl-NL" dirty="0"/>
              <a:t>Coupon reset 2019-2024 cumulatief preferente aandelen B:</a:t>
            </a:r>
          </a:p>
          <a:p>
            <a:pPr lvl="1"/>
            <a:r>
              <a:rPr lang="nl-NL" dirty="0"/>
              <a:t>Jaarlijkse coupon verlaagd van 7,90% naar 7,21%</a:t>
            </a:r>
          </a:p>
          <a:p>
            <a:pPr lvl="1"/>
            <a:r>
              <a:rPr lang="nl-NL" dirty="0"/>
              <a:t>Aflossingselementen ingebouwd, gerelateerd aan performance en op basis van conversie element</a:t>
            </a:r>
          </a:p>
          <a:p>
            <a:pPr lvl="1"/>
            <a:r>
              <a:rPr lang="nl-NL" dirty="0"/>
              <a:t>Benodigde statutenwijziging vereist </a:t>
            </a:r>
            <a:r>
              <a:rPr lang="nl-NL" dirty="0" err="1"/>
              <a:t>AvA</a:t>
            </a:r>
            <a:r>
              <a:rPr lang="nl-NL" dirty="0"/>
              <a:t> goedkeuring</a:t>
            </a:r>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17</a:t>
            </a:fld>
            <a:endParaRPr lang="nl-NL"/>
          </a:p>
        </p:txBody>
      </p:sp>
    </p:spTree>
    <p:extLst>
      <p:ext uri="{BB962C8B-B14F-4D97-AF65-F5344CB8AC3E}">
        <p14:creationId xmlns:p14="http://schemas.microsoft.com/office/powerpoint/2010/main" val="3210415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Financiële convenanten</a:t>
            </a:r>
          </a:p>
        </p:txBody>
      </p:sp>
      <p:sp>
        <p:nvSpPr>
          <p:cNvPr id="4" name="Text Placeholder 3"/>
          <p:cNvSpPr>
            <a:spLocks noGrp="1"/>
          </p:cNvSpPr>
          <p:nvPr>
            <p:ph type="body" sz="half" idx="2"/>
          </p:nvPr>
        </p:nvSpPr>
        <p:spPr/>
        <p:txBody>
          <a:bodyPr/>
          <a:lstStyle/>
          <a:p>
            <a:pPr marL="171450" indent="-171450">
              <a:buSzPct val="100000"/>
              <a:buFont typeface="Arial" panose="020B0604020202020204" pitchFamily="34" charset="0"/>
              <a:buChar char="•"/>
            </a:pPr>
            <a:r>
              <a:rPr lang="nl-NL" dirty="0"/>
              <a:t>Ruimschoots voldaan aan financiële convenanten</a:t>
            </a:r>
          </a:p>
          <a:p>
            <a:pPr marL="171450" indent="-171450">
              <a:buSzPct val="100000"/>
              <a:buFont typeface="Arial" panose="020B0604020202020204" pitchFamily="34" charset="0"/>
              <a:buChar char="•"/>
            </a:pPr>
            <a:r>
              <a:rPr lang="nl-NL" dirty="0"/>
              <a:t>Netto schuld en gemiddelde schuld substantieel gereduceerd</a:t>
            </a:r>
          </a:p>
          <a:p>
            <a:pPr marL="171450" indent="-171450">
              <a:buSzPct val="100000"/>
              <a:buFont typeface="Arial" panose="020B0604020202020204" pitchFamily="34" charset="0"/>
              <a:buChar char="•"/>
            </a:pPr>
            <a:r>
              <a:rPr lang="nl-NL" dirty="0"/>
              <a:t>‘Rolling’ EBITDA verbeterd</a:t>
            </a:r>
          </a:p>
          <a:p>
            <a:pPr marL="171450" indent="-171450">
              <a:buSzPct val="100000"/>
              <a:buFont typeface="Arial" panose="020B0604020202020204" pitchFamily="34" charset="0"/>
              <a:buChar char="•"/>
            </a:pPr>
            <a:r>
              <a:rPr lang="nl-NL" dirty="0"/>
              <a:t>Geen knelpunten voorzien in 2019</a:t>
            </a:r>
          </a:p>
          <a:p>
            <a:endParaRPr lang="nl-NL" dirty="0"/>
          </a:p>
        </p:txBody>
      </p:sp>
      <p:sp>
        <p:nvSpPr>
          <p:cNvPr id="8" name="Slide Number Placeholder 7"/>
          <p:cNvSpPr>
            <a:spLocks noGrp="1"/>
          </p:cNvSpPr>
          <p:nvPr>
            <p:ph type="sldNum" sz="quarter" idx="12"/>
          </p:nvPr>
        </p:nvSpPr>
        <p:spPr/>
        <p:txBody>
          <a:bodyPr/>
          <a:lstStyle/>
          <a:p>
            <a:fld id="{3C50D280-FA8B-48D7-B9F1-66FFB7F15E58}" type="slidenum">
              <a:rPr lang="nl-NL" smtClean="0"/>
              <a:t>18</a:t>
            </a:fld>
            <a:endParaRPr lang="nl-NL"/>
          </a:p>
        </p:txBody>
      </p:sp>
      <p:sp>
        <p:nvSpPr>
          <p:cNvPr id="11" name="Tijdelijke aanduiding voor afbeelding 10">
            <a:extLst>
              <a:ext uri="{FF2B5EF4-FFF2-40B4-BE49-F238E27FC236}">
                <a16:creationId xmlns:a16="http://schemas.microsoft.com/office/drawing/2014/main" id="{2E47F419-A63D-489D-BF93-A479BF43B320}"/>
              </a:ext>
            </a:extLst>
          </p:cNvPr>
          <p:cNvSpPr>
            <a:spLocks noGrp="1"/>
          </p:cNvSpPr>
          <p:nvPr>
            <p:ph type="pic" idx="14"/>
          </p:nvPr>
        </p:nvSpPr>
        <p:spPr/>
      </p:sp>
      <p:pic>
        <p:nvPicPr>
          <p:cNvPr id="5" name="Afbeelding 4">
            <a:extLst>
              <a:ext uri="{FF2B5EF4-FFF2-40B4-BE49-F238E27FC236}">
                <a16:creationId xmlns:a16="http://schemas.microsoft.com/office/drawing/2014/main" id="{B000E9BE-F653-413C-BCDD-23F4D0E465E3}"/>
              </a:ext>
            </a:extLst>
          </p:cNvPr>
          <p:cNvPicPr>
            <a:picLocks noChangeAspect="1"/>
          </p:cNvPicPr>
          <p:nvPr/>
        </p:nvPicPr>
        <p:blipFill>
          <a:blip r:embed="rId3"/>
          <a:stretch>
            <a:fillRect/>
          </a:stretch>
        </p:blipFill>
        <p:spPr>
          <a:xfrm>
            <a:off x="103663" y="0"/>
            <a:ext cx="3380826" cy="5143500"/>
          </a:xfrm>
          <a:prstGeom prst="rect">
            <a:avLst/>
          </a:prstGeom>
        </p:spPr>
      </p:pic>
    </p:spTree>
    <p:extLst>
      <p:ext uri="{BB962C8B-B14F-4D97-AF65-F5344CB8AC3E}">
        <p14:creationId xmlns:p14="http://schemas.microsoft.com/office/powerpoint/2010/main" val="1504501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9999" y="770031"/>
            <a:ext cx="6648930" cy="504000"/>
          </a:xfrm>
        </p:spPr>
        <p:txBody>
          <a:bodyPr/>
          <a:lstStyle/>
          <a:p>
            <a:r>
              <a:rPr lang="nl-NL" dirty="0"/>
              <a:t>Voortgang schuldreductie</a:t>
            </a:r>
          </a:p>
        </p:txBody>
      </p:sp>
      <p:sp>
        <p:nvSpPr>
          <p:cNvPr id="3" name="Tijdelijke aanduiding voor inhoud 2"/>
          <p:cNvSpPr>
            <a:spLocks noGrp="1"/>
          </p:cNvSpPr>
          <p:nvPr>
            <p:ph idx="1"/>
          </p:nvPr>
        </p:nvSpPr>
        <p:spPr>
          <a:xfrm>
            <a:off x="1619998" y="1544470"/>
            <a:ext cx="7095739" cy="2880000"/>
          </a:xfrm>
        </p:spPr>
        <p:txBody>
          <a:bodyPr/>
          <a:lstStyle/>
          <a:p>
            <a:r>
              <a:rPr lang="nl-NL" dirty="0"/>
              <a:t>Net cash situatie verbeterde in 2018 met € 17 miljoen</a:t>
            </a:r>
          </a:p>
          <a:p>
            <a:r>
              <a:rPr lang="nl-NL" dirty="0"/>
              <a:t>Gemiddelde netto schuld (12 </a:t>
            </a:r>
            <a:r>
              <a:rPr lang="nl-NL" dirty="0" err="1"/>
              <a:t>months</a:t>
            </a:r>
            <a:r>
              <a:rPr lang="nl-NL" dirty="0"/>
              <a:t> rolling) verbeterde in dezelfde periode met € 84 miljoen, gecorrigeerd voor impact verkoop buitenlanden in H1 2017 met circa € 50 miljoen</a:t>
            </a:r>
          </a:p>
          <a:p>
            <a:r>
              <a:rPr lang="nl-NL" dirty="0"/>
              <a:t>Gevolg: reductie kredietfaciliteit en forse beperking financieringskosten</a:t>
            </a:r>
          </a:p>
          <a:p>
            <a:r>
              <a:rPr lang="nl-NL" dirty="0"/>
              <a:t>Focus verlegd van ‘managen pieken’ naar ‘vlakkere’ schuld op lager niveau</a:t>
            </a:r>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19</a:t>
            </a:fld>
            <a:endParaRPr lang="nl-NL"/>
          </a:p>
        </p:txBody>
      </p:sp>
    </p:spTree>
    <p:extLst>
      <p:ext uri="{BB962C8B-B14F-4D97-AF65-F5344CB8AC3E}">
        <p14:creationId xmlns:p14="http://schemas.microsoft.com/office/powerpoint/2010/main" val="1198986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476850D3-A30E-4FCA-A138-369C1FE66B76}"/>
              </a:ext>
            </a:extLst>
          </p:cNvPr>
          <p:cNvPicPr>
            <a:picLocks noChangeAspect="1"/>
          </p:cNvPicPr>
          <p:nvPr/>
        </p:nvPicPr>
        <p:blipFill>
          <a:blip r:embed="rId3"/>
          <a:stretch>
            <a:fillRect/>
          </a:stretch>
        </p:blipFill>
        <p:spPr>
          <a:xfrm>
            <a:off x="69697" y="1493982"/>
            <a:ext cx="6160151" cy="3566662"/>
          </a:xfrm>
          <a:prstGeom prst="rect">
            <a:avLst/>
          </a:prstGeom>
        </p:spPr>
      </p:pic>
      <p:sp>
        <p:nvSpPr>
          <p:cNvPr id="2" name="Titel 1"/>
          <p:cNvSpPr>
            <a:spLocks noGrp="1"/>
          </p:cNvSpPr>
          <p:nvPr>
            <p:ph type="title"/>
          </p:nvPr>
        </p:nvSpPr>
        <p:spPr>
          <a:xfrm>
            <a:off x="1619999" y="770031"/>
            <a:ext cx="6648930" cy="504000"/>
          </a:xfrm>
        </p:spPr>
        <p:txBody>
          <a:bodyPr/>
          <a:lstStyle/>
          <a:p>
            <a:r>
              <a:rPr lang="nl-NL" dirty="0"/>
              <a:t>Voortgang schuldreductie</a:t>
            </a:r>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20</a:t>
            </a:fld>
            <a:endParaRPr lang="nl-NL"/>
          </a:p>
        </p:txBody>
      </p:sp>
      <p:sp>
        <p:nvSpPr>
          <p:cNvPr id="8" name="Tijdelijke aanduiding voor inhoud 2">
            <a:extLst>
              <a:ext uri="{FF2B5EF4-FFF2-40B4-BE49-F238E27FC236}">
                <a16:creationId xmlns:a16="http://schemas.microsoft.com/office/drawing/2014/main" id="{564554DE-6AB6-4534-9AFA-45CD09A9BD7D}"/>
              </a:ext>
            </a:extLst>
          </p:cNvPr>
          <p:cNvSpPr>
            <a:spLocks noGrp="1"/>
          </p:cNvSpPr>
          <p:nvPr>
            <p:ph idx="1"/>
          </p:nvPr>
        </p:nvSpPr>
        <p:spPr>
          <a:xfrm>
            <a:off x="6390563" y="1639894"/>
            <a:ext cx="2753438" cy="2880000"/>
          </a:xfrm>
        </p:spPr>
        <p:txBody>
          <a:bodyPr/>
          <a:lstStyle/>
          <a:p>
            <a:pPr marL="228600" indent="-228600">
              <a:buSzPct val="100000"/>
              <a:buFont typeface="+mj-lt"/>
              <a:buAutoNum type="arabicPeriod"/>
            </a:pPr>
            <a:r>
              <a:rPr lang="nl-NL" sz="1100" dirty="0"/>
              <a:t>Van </a:t>
            </a:r>
            <a:r>
              <a:rPr lang="nl-NL" sz="1100" dirty="0">
                <a:solidFill>
                  <a:schemeClr val="tx1"/>
                </a:solidFill>
              </a:rPr>
              <a:t>€ </a:t>
            </a:r>
            <a:r>
              <a:rPr lang="nl-NL" sz="1100" dirty="0"/>
              <a:t>156 </a:t>
            </a:r>
            <a:r>
              <a:rPr lang="nl-NL" sz="1100" dirty="0" err="1"/>
              <a:t>mln</a:t>
            </a:r>
            <a:r>
              <a:rPr lang="nl-NL" sz="1100" dirty="0"/>
              <a:t> naar </a:t>
            </a:r>
            <a:r>
              <a:rPr lang="nl-NL" sz="1100" dirty="0">
                <a:solidFill>
                  <a:schemeClr val="tx1"/>
                </a:solidFill>
              </a:rPr>
              <a:t>€ </a:t>
            </a:r>
            <a:r>
              <a:rPr lang="nl-NL" sz="1100" dirty="0"/>
              <a:t>144 </a:t>
            </a:r>
            <a:r>
              <a:rPr lang="nl-NL" sz="1100" dirty="0" err="1"/>
              <a:t>mln</a:t>
            </a:r>
            <a:r>
              <a:rPr lang="nl-NL" sz="1100" dirty="0"/>
              <a:t> bij herfinanciering in mei</a:t>
            </a:r>
          </a:p>
          <a:p>
            <a:pPr marL="228600" indent="-228600">
              <a:buSzPct val="100000"/>
              <a:buFont typeface="+mj-lt"/>
              <a:buAutoNum type="arabicPeriod"/>
            </a:pPr>
            <a:r>
              <a:rPr lang="nl-NL" sz="1100" dirty="0"/>
              <a:t>Van </a:t>
            </a:r>
            <a:r>
              <a:rPr lang="nl-NL" sz="1100" dirty="0">
                <a:solidFill>
                  <a:schemeClr val="tx1"/>
                </a:solidFill>
              </a:rPr>
              <a:t>€ </a:t>
            </a:r>
            <a:r>
              <a:rPr lang="nl-NL" sz="1100" dirty="0"/>
              <a:t>144 </a:t>
            </a:r>
            <a:r>
              <a:rPr lang="nl-NL" sz="1100" dirty="0" err="1"/>
              <a:t>mln</a:t>
            </a:r>
            <a:r>
              <a:rPr lang="nl-NL" sz="1100" dirty="0"/>
              <a:t> naar </a:t>
            </a:r>
            <a:r>
              <a:rPr lang="nl-NL" sz="1100" dirty="0">
                <a:solidFill>
                  <a:schemeClr val="tx1"/>
                </a:solidFill>
              </a:rPr>
              <a:t>€ </a:t>
            </a:r>
            <a:r>
              <a:rPr lang="nl-NL" sz="1100" dirty="0"/>
              <a:t>121 </a:t>
            </a:r>
            <a:r>
              <a:rPr lang="nl-NL" sz="1100" dirty="0" err="1"/>
              <a:t>mln</a:t>
            </a:r>
            <a:r>
              <a:rPr lang="nl-NL" sz="1100" dirty="0"/>
              <a:t> op </a:t>
            </a:r>
          </a:p>
          <a:p>
            <a:pPr marL="0" indent="0">
              <a:buSzPct val="100000"/>
              <a:buNone/>
            </a:pPr>
            <a:r>
              <a:rPr lang="nl-NL" sz="1100" dirty="0"/>
              <a:t>      9 oktober, uittreding KBC</a:t>
            </a:r>
          </a:p>
          <a:p>
            <a:pPr marL="0" indent="0">
              <a:buSzPct val="100000"/>
              <a:buNone/>
            </a:pPr>
            <a:r>
              <a:rPr lang="nl-NL" sz="1100" dirty="0"/>
              <a:t>3.   Gemiddelde netto schuld verbeterde </a:t>
            </a:r>
            <a:br>
              <a:rPr lang="nl-NL" sz="1100" dirty="0"/>
            </a:br>
            <a:r>
              <a:rPr lang="nl-NL" sz="1100" dirty="0"/>
              <a:t>      naar </a:t>
            </a:r>
            <a:r>
              <a:rPr lang="nl-NL" sz="1100" dirty="0">
                <a:solidFill>
                  <a:schemeClr val="tx1"/>
                </a:solidFill>
              </a:rPr>
              <a:t>€ 55 </a:t>
            </a:r>
            <a:r>
              <a:rPr lang="nl-NL" sz="1100" dirty="0" err="1">
                <a:solidFill>
                  <a:schemeClr val="tx1"/>
                </a:solidFill>
              </a:rPr>
              <a:t>mln</a:t>
            </a:r>
            <a:endParaRPr lang="nl-NL" sz="1100" dirty="0"/>
          </a:p>
          <a:p>
            <a:pPr marL="0" indent="0">
              <a:buSzPct val="100000"/>
              <a:buNone/>
            </a:pPr>
            <a:r>
              <a:rPr lang="nl-NL" sz="1100" dirty="0"/>
              <a:t>4.   Gemiddeld gebruik verbeterde naar </a:t>
            </a:r>
            <a:br>
              <a:rPr lang="nl-NL" sz="1100" dirty="0"/>
            </a:br>
            <a:r>
              <a:rPr lang="nl-NL" sz="1100" dirty="0"/>
              <a:t>      </a:t>
            </a:r>
            <a:r>
              <a:rPr lang="nl-NL" sz="1100" dirty="0">
                <a:solidFill>
                  <a:schemeClr val="tx1"/>
                </a:solidFill>
              </a:rPr>
              <a:t>€ 45 </a:t>
            </a:r>
            <a:r>
              <a:rPr lang="nl-NL" sz="1100" dirty="0" err="1">
                <a:solidFill>
                  <a:schemeClr val="tx1"/>
                </a:solidFill>
              </a:rPr>
              <a:t>mln</a:t>
            </a:r>
            <a:r>
              <a:rPr lang="nl-NL" sz="1100" dirty="0">
                <a:solidFill>
                  <a:schemeClr val="tx1"/>
                </a:solidFill>
              </a:rPr>
              <a:t> </a:t>
            </a:r>
          </a:p>
          <a:p>
            <a:pPr marL="0" indent="0">
              <a:buSzPct val="100000"/>
              <a:buNone/>
            </a:pPr>
            <a:r>
              <a:rPr lang="nl-NL" sz="1100" dirty="0"/>
              <a:t>5.   Gele pijl: </a:t>
            </a:r>
            <a:r>
              <a:rPr lang="nl-NL" sz="1100" dirty="0" err="1"/>
              <a:t>headroom</a:t>
            </a:r>
            <a:r>
              <a:rPr lang="nl-NL" sz="1100" dirty="0"/>
              <a:t> fors gestegen </a:t>
            </a:r>
            <a:br>
              <a:rPr lang="nl-NL" sz="1100" dirty="0"/>
            </a:br>
            <a:r>
              <a:rPr lang="nl-NL" sz="1100" dirty="0"/>
              <a:t>      ondanks inperking faciliteit </a:t>
            </a:r>
          </a:p>
          <a:p>
            <a:pPr marL="228600" indent="-228600">
              <a:buSzPct val="100000"/>
              <a:buFont typeface="+mj-lt"/>
              <a:buAutoNum type="arabicPeriod"/>
            </a:pPr>
            <a:endParaRPr lang="nl-NL" sz="1100" dirty="0"/>
          </a:p>
        </p:txBody>
      </p:sp>
      <p:sp>
        <p:nvSpPr>
          <p:cNvPr id="9" name="Ovaal 8">
            <a:extLst>
              <a:ext uri="{FF2B5EF4-FFF2-40B4-BE49-F238E27FC236}">
                <a16:creationId xmlns:a16="http://schemas.microsoft.com/office/drawing/2014/main" id="{460E92D4-8B7C-4D8A-9085-E88F78D71CE6}"/>
              </a:ext>
            </a:extLst>
          </p:cNvPr>
          <p:cNvSpPr/>
          <p:nvPr/>
        </p:nvSpPr>
        <p:spPr>
          <a:xfrm>
            <a:off x="2160061" y="2144915"/>
            <a:ext cx="404871" cy="3793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1</a:t>
            </a:r>
          </a:p>
        </p:txBody>
      </p:sp>
      <p:sp>
        <p:nvSpPr>
          <p:cNvPr id="11" name="Ovaal 10">
            <a:extLst>
              <a:ext uri="{FF2B5EF4-FFF2-40B4-BE49-F238E27FC236}">
                <a16:creationId xmlns:a16="http://schemas.microsoft.com/office/drawing/2014/main" id="{42C75BA7-49D3-47CE-BF89-A28AB0C496F5}"/>
              </a:ext>
            </a:extLst>
          </p:cNvPr>
          <p:cNvSpPr/>
          <p:nvPr/>
        </p:nvSpPr>
        <p:spPr>
          <a:xfrm>
            <a:off x="3467272" y="2700573"/>
            <a:ext cx="404871" cy="3793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3</a:t>
            </a:r>
          </a:p>
        </p:txBody>
      </p:sp>
      <p:sp>
        <p:nvSpPr>
          <p:cNvPr id="12" name="Ovaal 11">
            <a:extLst>
              <a:ext uri="{FF2B5EF4-FFF2-40B4-BE49-F238E27FC236}">
                <a16:creationId xmlns:a16="http://schemas.microsoft.com/office/drawing/2014/main" id="{A0300C15-03AD-4E61-9007-21394D7A55C3}"/>
              </a:ext>
            </a:extLst>
          </p:cNvPr>
          <p:cNvSpPr/>
          <p:nvPr/>
        </p:nvSpPr>
        <p:spPr>
          <a:xfrm>
            <a:off x="5390038" y="2883205"/>
            <a:ext cx="404871" cy="3793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5</a:t>
            </a:r>
          </a:p>
        </p:txBody>
      </p:sp>
      <p:sp>
        <p:nvSpPr>
          <p:cNvPr id="13" name="Ovaal 12">
            <a:extLst>
              <a:ext uri="{FF2B5EF4-FFF2-40B4-BE49-F238E27FC236}">
                <a16:creationId xmlns:a16="http://schemas.microsoft.com/office/drawing/2014/main" id="{8396C35C-A2DB-46A9-BB47-554BBD50BB8D}"/>
              </a:ext>
            </a:extLst>
          </p:cNvPr>
          <p:cNvSpPr/>
          <p:nvPr/>
        </p:nvSpPr>
        <p:spPr>
          <a:xfrm>
            <a:off x="4554140" y="1798602"/>
            <a:ext cx="404871" cy="3793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2</a:t>
            </a:r>
          </a:p>
        </p:txBody>
      </p:sp>
      <p:cxnSp>
        <p:nvCxnSpPr>
          <p:cNvPr id="15" name="Rechte verbindingslijn met pijl 14">
            <a:extLst>
              <a:ext uri="{FF2B5EF4-FFF2-40B4-BE49-F238E27FC236}">
                <a16:creationId xmlns:a16="http://schemas.microsoft.com/office/drawing/2014/main" id="{B0CF0FF4-5BA2-404D-A43E-1517F1F6F3A6}"/>
              </a:ext>
            </a:extLst>
          </p:cNvPr>
          <p:cNvCxnSpPr/>
          <p:nvPr/>
        </p:nvCxnSpPr>
        <p:spPr>
          <a:xfrm>
            <a:off x="5869776" y="2571750"/>
            <a:ext cx="0" cy="1086722"/>
          </a:xfrm>
          <a:prstGeom prst="straightConnector1">
            <a:avLst/>
          </a:prstGeom>
          <a:ln w="222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Ovaal 15">
            <a:extLst>
              <a:ext uri="{FF2B5EF4-FFF2-40B4-BE49-F238E27FC236}">
                <a16:creationId xmlns:a16="http://schemas.microsoft.com/office/drawing/2014/main" id="{F7438F5F-846B-4914-BA55-96B3D6800EC1}"/>
              </a:ext>
            </a:extLst>
          </p:cNvPr>
          <p:cNvSpPr/>
          <p:nvPr/>
        </p:nvSpPr>
        <p:spPr>
          <a:xfrm>
            <a:off x="1755190" y="3223458"/>
            <a:ext cx="404871" cy="3793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4</a:t>
            </a:r>
          </a:p>
        </p:txBody>
      </p:sp>
    </p:spTree>
    <p:extLst>
      <p:ext uri="{BB962C8B-B14F-4D97-AF65-F5344CB8AC3E}">
        <p14:creationId xmlns:p14="http://schemas.microsoft.com/office/powerpoint/2010/main" val="3070410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r>
              <a:rPr lang="nl-NL" dirty="0"/>
              <a:t>Omzet naar verwachting in 2019 op vergelijkbaar niveau met 2018</a:t>
            </a:r>
          </a:p>
          <a:p>
            <a:r>
              <a:rPr lang="nl-NL" dirty="0"/>
              <a:t>Beperkte daling omzet Infra, compensatie andere bedrijfsactiviteiten</a:t>
            </a:r>
          </a:p>
          <a:p>
            <a:r>
              <a:rPr lang="nl-NL" dirty="0"/>
              <a:t>Uitgaande van gelijkblijvende marktomstandigheden, verwachten we in 2019 een verdere verbetering van het resultaat</a:t>
            </a:r>
          </a:p>
          <a:p>
            <a:r>
              <a:rPr lang="nl-NL" dirty="0"/>
              <a:t>Financiering op orde na herfinanciering syndicaatslening en coupon reset cumprefs</a:t>
            </a:r>
          </a:p>
          <a:p>
            <a:r>
              <a:rPr lang="nl-NL" dirty="0"/>
              <a:t>Corporate financiering op gebalanceerd niveau</a:t>
            </a:r>
          </a:p>
          <a:p>
            <a:r>
              <a:rPr lang="nl-NL" dirty="0"/>
              <a:t>Solvabiliteit 25%, de komende jaren verbetering op eigen kracht richting 30%</a:t>
            </a:r>
          </a:p>
          <a:p>
            <a:pPr marL="0" indent="0">
              <a:buNone/>
            </a:pPr>
            <a:endParaRPr lang="nl-NL" dirty="0"/>
          </a:p>
          <a:p>
            <a:endParaRPr lang="nl-NL" dirty="0"/>
          </a:p>
          <a:p>
            <a:pPr marL="0" indent="0">
              <a:buNone/>
            </a:pPr>
            <a:endParaRPr lang="nl-NL" b="1" dirty="0"/>
          </a:p>
          <a:p>
            <a:endParaRPr lang="nl-NL" dirty="0"/>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21</a:t>
            </a:fld>
            <a:endParaRPr lang="nl-NL"/>
          </a:p>
        </p:txBody>
      </p:sp>
      <p:sp>
        <p:nvSpPr>
          <p:cNvPr id="6" name="Titel 5">
            <a:extLst>
              <a:ext uri="{FF2B5EF4-FFF2-40B4-BE49-F238E27FC236}">
                <a16:creationId xmlns:a16="http://schemas.microsoft.com/office/drawing/2014/main" id="{6C8ABA9C-7B64-4E08-AB96-094A613EE68B}"/>
              </a:ext>
            </a:extLst>
          </p:cNvPr>
          <p:cNvSpPr>
            <a:spLocks noGrp="1"/>
          </p:cNvSpPr>
          <p:nvPr>
            <p:ph type="title"/>
          </p:nvPr>
        </p:nvSpPr>
        <p:spPr/>
        <p:txBody>
          <a:bodyPr/>
          <a:lstStyle/>
          <a:p>
            <a:r>
              <a:rPr lang="nl-NL" dirty="0"/>
              <a:t>Outlook: structureel winstgevend</a:t>
            </a:r>
          </a:p>
        </p:txBody>
      </p:sp>
    </p:spTree>
    <p:extLst>
      <p:ext uri="{BB962C8B-B14F-4D97-AF65-F5344CB8AC3E}">
        <p14:creationId xmlns:p14="http://schemas.microsoft.com/office/powerpoint/2010/main" val="2138417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BB2C3340-074B-4F00-8DAC-C2AED102C947}"/>
              </a:ext>
            </a:extLst>
          </p:cNvPr>
          <p:cNvPicPr>
            <a:picLocks noGrp="1" noChangeAspect="1"/>
          </p:cNvPicPr>
          <p:nvPr>
            <p:ph type="pic" idx="10"/>
          </p:nvPr>
        </p:nvPicPr>
        <p:blipFill>
          <a:blip r:embed="rId2"/>
          <a:srcRect t="3203" b="3203"/>
          <a:stretch>
            <a:fillRect/>
          </a:stretch>
        </p:blipFill>
        <p:spPr>
          <a:prstGeom prst="rect">
            <a:avLst/>
          </a:prstGeom>
        </p:spPr>
      </p:pic>
      <p:sp>
        <p:nvSpPr>
          <p:cNvPr id="3" name="Text Placeholder 2"/>
          <p:cNvSpPr>
            <a:spLocks noGrp="1"/>
          </p:cNvSpPr>
          <p:nvPr>
            <p:ph type="body" idx="1"/>
          </p:nvPr>
        </p:nvSpPr>
        <p:spPr/>
        <p:txBody>
          <a:bodyPr/>
          <a:lstStyle/>
          <a:p>
            <a:r>
              <a:rPr lang="nl-NL" dirty="0"/>
              <a:t>Feyenoord </a:t>
            </a:r>
            <a:r>
              <a:rPr lang="nl-NL" dirty="0" err="1"/>
              <a:t>city</a:t>
            </a:r>
            <a:endParaRPr lang="nl-NL" dirty="0"/>
          </a:p>
        </p:txBody>
      </p:sp>
      <p:sp>
        <p:nvSpPr>
          <p:cNvPr id="4" name="Picture Placeholder 3"/>
          <p:cNvSpPr>
            <a:spLocks noGrp="1"/>
          </p:cNvSpPr>
          <p:nvPr>
            <p:ph type="pic" idx="14"/>
          </p:nvPr>
        </p:nvSpPr>
        <p:spPr/>
      </p:sp>
    </p:spTree>
    <p:extLst>
      <p:ext uri="{BB962C8B-B14F-4D97-AF65-F5344CB8AC3E}">
        <p14:creationId xmlns:p14="http://schemas.microsoft.com/office/powerpoint/2010/main" val="1141235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EFAEABDA-6B51-4351-8135-93B8D4032361}"/>
              </a:ext>
            </a:extLst>
          </p:cNvPr>
          <p:cNvSpPr/>
          <p:nvPr/>
        </p:nvSpPr>
        <p:spPr>
          <a:xfrm>
            <a:off x="0" y="0"/>
            <a:ext cx="9143999"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a:extLst>
              <a:ext uri="{FF2B5EF4-FFF2-40B4-BE49-F238E27FC236}">
                <a16:creationId xmlns:a16="http://schemas.microsoft.com/office/drawing/2014/main" id="{F91053D1-4561-4157-9A76-7EA3CC309DFF}"/>
              </a:ext>
            </a:extLst>
          </p:cNvPr>
          <p:cNvPicPr>
            <a:picLocks noChangeAspect="1"/>
          </p:cNvPicPr>
          <p:nvPr/>
        </p:nvPicPr>
        <p:blipFill>
          <a:blip r:embed="rId2"/>
          <a:stretch>
            <a:fillRect/>
          </a:stretch>
        </p:blipFill>
        <p:spPr>
          <a:xfrm>
            <a:off x="587828" y="-42745"/>
            <a:ext cx="7627776" cy="5326204"/>
          </a:xfrm>
          <a:prstGeom prst="rect">
            <a:avLst/>
          </a:prstGeom>
        </p:spPr>
      </p:pic>
      <p:pic>
        <p:nvPicPr>
          <p:cNvPr id="7" name="Afbeelding 6">
            <a:extLst>
              <a:ext uri="{FF2B5EF4-FFF2-40B4-BE49-F238E27FC236}">
                <a16:creationId xmlns:a16="http://schemas.microsoft.com/office/drawing/2014/main" id="{70E7C2B6-7A4B-4A1F-9AF1-1A21B93FC8D6}"/>
              </a:ext>
            </a:extLst>
          </p:cNvPr>
          <p:cNvPicPr>
            <a:picLocks noChangeAspect="1"/>
          </p:cNvPicPr>
          <p:nvPr/>
        </p:nvPicPr>
        <p:blipFill>
          <a:blip r:embed="rId3"/>
          <a:stretch>
            <a:fillRect/>
          </a:stretch>
        </p:blipFill>
        <p:spPr>
          <a:xfrm>
            <a:off x="4572000" y="-135974"/>
            <a:ext cx="2512850" cy="1496399"/>
          </a:xfrm>
          <a:prstGeom prst="rect">
            <a:avLst/>
          </a:prstGeom>
          <a:ln>
            <a:noFill/>
          </a:ln>
          <a:effectLst>
            <a:outerShdw blurRad="292100" dist="139700" dir="2700000" algn="tl" rotWithShape="0">
              <a:srgbClr val="333333">
                <a:alpha val="65000"/>
              </a:srgbClr>
            </a:outerShdw>
          </a:effectLst>
        </p:spPr>
      </p:pic>
      <p:pic>
        <p:nvPicPr>
          <p:cNvPr id="12" name="Afbeelding 11">
            <a:extLst>
              <a:ext uri="{FF2B5EF4-FFF2-40B4-BE49-F238E27FC236}">
                <a16:creationId xmlns:a16="http://schemas.microsoft.com/office/drawing/2014/main" id="{55946E09-292A-4DA7-9214-07147DCDA162}"/>
              </a:ext>
            </a:extLst>
          </p:cNvPr>
          <p:cNvPicPr>
            <a:picLocks noChangeAspect="1"/>
          </p:cNvPicPr>
          <p:nvPr/>
        </p:nvPicPr>
        <p:blipFill>
          <a:blip r:embed="rId4"/>
          <a:stretch>
            <a:fillRect/>
          </a:stretch>
        </p:blipFill>
        <p:spPr>
          <a:xfrm>
            <a:off x="587829" y="3764903"/>
            <a:ext cx="3547965" cy="1271405"/>
          </a:xfrm>
          <a:prstGeom prst="rect">
            <a:avLst/>
          </a:prstGeom>
          <a:ln>
            <a:noFill/>
          </a:ln>
          <a:effectLst>
            <a:outerShdw blurRad="292100" dist="139700" dir="2700000" algn="tl" rotWithShape="0">
              <a:srgbClr val="333333">
                <a:alpha val="65000"/>
              </a:srgbClr>
            </a:outerShdw>
          </a:effectLst>
        </p:spPr>
      </p:pic>
      <p:pic>
        <p:nvPicPr>
          <p:cNvPr id="13" name="Afbeelding 12">
            <a:extLst>
              <a:ext uri="{FF2B5EF4-FFF2-40B4-BE49-F238E27FC236}">
                <a16:creationId xmlns:a16="http://schemas.microsoft.com/office/drawing/2014/main" id="{202467E7-22D3-426E-9A7D-D9D5DE9F1FCD}"/>
              </a:ext>
            </a:extLst>
          </p:cNvPr>
          <p:cNvPicPr>
            <a:picLocks noChangeAspect="1"/>
          </p:cNvPicPr>
          <p:nvPr/>
        </p:nvPicPr>
        <p:blipFill>
          <a:blip r:embed="rId5"/>
          <a:stretch>
            <a:fillRect/>
          </a:stretch>
        </p:blipFill>
        <p:spPr>
          <a:xfrm>
            <a:off x="6333153" y="3370269"/>
            <a:ext cx="2810847" cy="1705999"/>
          </a:xfrm>
          <a:prstGeom prst="rect">
            <a:avLst/>
          </a:prstGeom>
          <a:ln>
            <a:noFill/>
          </a:ln>
          <a:effectLst>
            <a:outerShdw blurRad="292100" dist="139700" dir="2700000" algn="tl" rotWithShape="0">
              <a:srgbClr val="333333">
                <a:alpha val="65000"/>
              </a:srgbClr>
            </a:outerShdw>
          </a:effectLst>
        </p:spPr>
      </p:pic>
      <p:cxnSp>
        <p:nvCxnSpPr>
          <p:cNvPr id="19" name="Rechte verbindingslijn 18">
            <a:extLst>
              <a:ext uri="{FF2B5EF4-FFF2-40B4-BE49-F238E27FC236}">
                <a16:creationId xmlns:a16="http://schemas.microsoft.com/office/drawing/2014/main" id="{DE6FF3BA-6FE7-43DF-986C-AA27C5F1C705}"/>
              </a:ext>
            </a:extLst>
          </p:cNvPr>
          <p:cNvCxnSpPr>
            <a:cxnSpLocks/>
          </p:cNvCxnSpPr>
          <p:nvPr/>
        </p:nvCxnSpPr>
        <p:spPr>
          <a:xfrm flipH="1">
            <a:off x="179272" y="577287"/>
            <a:ext cx="1135902" cy="1098066"/>
          </a:xfrm>
          <a:prstGeom prst="line">
            <a:avLst/>
          </a:prstGeom>
          <a:ln w="19050"/>
        </p:spPr>
        <p:style>
          <a:lnRef idx="1">
            <a:schemeClr val="accent6"/>
          </a:lnRef>
          <a:fillRef idx="0">
            <a:schemeClr val="accent6"/>
          </a:fillRef>
          <a:effectRef idx="0">
            <a:schemeClr val="accent6"/>
          </a:effectRef>
          <a:fontRef idx="minor">
            <a:schemeClr val="tx1"/>
          </a:fontRef>
        </p:style>
      </p:cxnSp>
      <p:cxnSp>
        <p:nvCxnSpPr>
          <p:cNvPr id="24" name="Rechte verbindingslijn 23">
            <a:extLst>
              <a:ext uri="{FF2B5EF4-FFF2-40B4-BE49-F238E27FC236}">
                <a16:creationId xmlns:a16="http://schemas.microsoft.com/office/drawing/2014/main" id="{BC0D9DFA-F023-442C-A786-BDDFE69B99C5}"/>
              </a:ext>
            </a:extLst>
          </p:cNvPr>
          <p:cNvCxnSpPr/>
          <p:nvPr/>
        </p:nvCxnSpPr>
        <p:spPr>
          <a:xfrm flipH="1">
            <a:off x="587828" y="1777482"/>
            <a:ext cx="2792186" cy="1987421"/>
          </a:xfrm>
          <a:prstGeom prst="line">
            <a:avLst/>
          </a:prstGeom>
          <a:ln w="19050"/>
        </p:spPr>
        <p:style>
          <a:lnRef idx="1">
            <a:schemeClr val="accent6"/>
          </a:lnRef>
          <a:fillRef idx="0">
            <a:schemeClr val="accent6"/>
          </a:fillRef>
          <a:effectRef idx="0">
            <a:schemeClr val="accent6"/>
          </a:effectRef>
          <a:fontRef idx="minor">
            <a:schemeClr val="tx1"/>
          </a:fontRef>
        </p:style>
      </p:cxnSp>
      <p:cxnSp>
        <p:nvCxnSpPr>
          <p:cNvPr id="26" name="Rechte verbindingslijn 25">
            <a:extLst>
              <a:ext uri="{FF2B5EF4-FFF2-40B4-BE49-F238E27FC236}">
                <a16:creationId xmlns:a16="http://schemas.microsoft.com/office/drawing/2014/main" id="{3F0B8237-DBD9-4326-A736-F9658BC5A6D6}"/>
              </a:ext>
            </a:extLst>
          </p:cNvPr>
          <p:cNvCxnSpPr/>
          <p:nvPr/>
        </p:nvCxnSpPr>
        <p:spPr>
          <a:xfrm flipV="1">
            <a:off x="4135794" y="4439397"/>
            <a:ext cx="596988" cy="596911"/>
          </a:xfrm>
          <a:prstGeom prst="line">
            <a:avLst/>
          </a:prstGeom>
          <a:ln w="19050"/>
        </p:spPr>
        <p:style>
          <a:lnRef idx="1">
            <a:schemeClr val="accent6"/>
          </a:lnRef>
          <a:fillRef idx="0">
            <a:schemeClr val="accent6"/>
          </a:fillRef>
          <a:effectRef idx="0">
            <a:schemeClr val="accent6"/>
          </a:effectRef>
          <a:fontRef idx="minor">
            <a:schemeClr val="tx1"/>
          </a:fontRef>
        </p:style>
      </p:cxnSp>
      <p:pic>
        <p:nvPicPr>
          <p:cNvPr id="2" name="Afbeelding 1">
            <a:extLst>
              <a:ext uri="{FF2B5EF4-FFF2-40B4-BE49-F238E27FC236}">
                <a16:creationId xmlns:a16="http://schemas.microsoft.com/office/drawing/2014/main" id="{A4F3E530-8E98-4E80-B481-F9D9975AE291}"/>
              </a:ext>
            </a:extLst>
          </p:cNvPr>
          <p:cNvPicPr>
            <a:picLocks noChangeAspect="1"/>
          </p:cNvPicPr>
          <p:nvPr/>
        </p:nvPicPr>
        <p:blipFill>
          <a:blip r:embed="rId6"/>
          <a:stretch>
            <a:fillRect/>
          </a:stretch>
        </p:blipFill>
        <p:spPr>
          <a:xfrm>
            <a:off x="179271" y="1675353"/>
            <a:ext cx="2137053" cy="1408206"/>
          </a:xfrm>
          <a:prstGeom prst="rect">
            <a:avLst/>
          </a:prstGeom>
          <a:ln>
            <a:noFill/>
          </a:ln>
          <a:effectLst>
            <a:outerShdw blurRad="292100" dist="139700" dir="2700000" algn="tl" rotWithShape="0">
              <a:srgbClr val="333333">
                <a:alpha val="65000"/>
              </a:srgbClr>
            </a:outerShdw>
          </a:effectLst>
        </p:spPr>
      </p:pic>
      <p:cxnSp>
        <p:nvCxnSpPr>
          <p:cNvPr id="28" name="Rechte verbindingslijn 27">
            <a:extLst>
              <a:ext uri="{FF2B5EF4-FFF2-40B4-BE49-F238E27FC236}">
                <a16:creationId xmlns:a16="http://schemas.microsoft.com/office/drawing/2014/main" id="{EDCD6143-45BE-404C-8CB4-3247DA105649}"/>
              </a:ext>
            </a:extLst>
          </p:cNvPr>
          <p:cNvCxnSpPr/>
          <p:nvPr/>
        </p:nvCxnSpPr>
        <p:spPr>
          <a:xfrm flipH="1">
            <a:off x="2316325" y="1675353"/>
            <a:ext cx="188945" cy="1408206"/>
          </a:xfrm>
          <a:prstGeom prst="line">
            <a:avLst/>
          </a:prstGeom>
          <a:ln w="19050"/>
        </p:spPr>
        <p:style>
          <a:lnRef idx="1">
            <a:schemeClr val="accent6"/>
          </a:lnRef>
          <a:fillRef idx="0">
            <a:schemeClr val="accent6"/>
          </a:fillRef>
          <a:effectRef idx="0">
            <a:schemeClr val="accent6"/>
          </a:effectRef>
          <a:fontRef idx="minor">
            <a:schemeClr val="tx1"/>
          </a:fontRef>
        </p:style>
      </p:cxnSp>
      <p:cxnSp>
        <p:nvCxnSpPr>
          <p:cNvPr id="30" name="Rechte verbindingslijn 29">
            <a:extLst>
              <a:ext uri="{FF2B5EF4-FFF2-40B4-BE49-F238E27FC236}">
                <a16:creationId xmlns:a16="http://schemas.microsoft.com/office/drawing/2014/main" id="{5A8D5653-E50F-4937-A68C-D2890543AD7D}"/>
              </a:ext>
            </a:extLst>
          </p:cNvPr>
          <p:cNvCxnSpPr/>
          <p:nvPr/>
        </p:nvCxnSpPr>
        <p:spPr>
          <a:xfrm flipV="1">
            <a:off x="3253647" y="0"/>
            <a:ext cx="1318353" cy="454868"/>
          </a:xfrm>
          <a:prstGeom prst="line">
            <a:avLst/>
          </a:prstGeom>
          <a:ln w="19050"/>
        </p:spPr>
        <p:style>
          <a:lnRef idx="1">
            <a:schemeClr val="accent6"/>
          </a:lnRef>
          <a:fillRef idx="0">
            <a:schemeClr val="accent6"/>
          </a:fillRef>
          <a:effectRef idx="0">
            <a:schemeClr val="accent6"/>
          </a:effectRef>
          <a:fontRef idx="minor">
            <a:schemeClr val="tx1"/>
          </a:fontRef>
        </p:style>
      </p:cxnSp>
      <p:cxnSp>
        <p:nvCxnSpPr>
          <p:cNvPr id="32" name="Rechte verbindingslijn 31">
            <a:extLst>
              <a:ext uri="{FF2B5EF4-FFF2-40B4-BE49-F238E27FC236}">
                <a16:creationId xmlns:a16="http://schemas.microsoft.com/office/drawing/2014/main" id="{3F1A591C-810C-4BFE-8726-C3A55E1E4E80}"/>
              </a:ext>
            </a:extLst>
          </p:cNvPr>
          <p:cNvCxnSpPr/>
          <p:nvPr/>
        </p:nvCxnSpPr>
        <p:spPr>
          <a:xfrm flipV="1">
            <a:off x="3785896" y="1360425"/>
            <a:ext cx="3247053" cy="314928"/>
          </a:xfrm>
          <a:prstGeom prst="line">
            <a:avLst/>
          </a:prstGeom>
          <a:ln w="19050"/>
        </p:spPr>
        <p:style>
          <a:lnRef idx="1">
            <a:schemeClr val="accent6"/>
          </a:lnRef>
          <a:fillRef idx="0">
            <a:schemeClr val="accent6"/>
          </a:fillRef>
          <a:effectRef idx="0">
            <a:schemeClr val="accent6"/>
          </a:effectRef>
          <a:fontRef idx="minor">
            <a:schemeClr val="tx1"/>
          </a:fontRef>
        </p:style>
      </p:cxnSp>
      <p:pic>
        <p:nvPicPr>
          <p:cNvPr id="8" name="Afbeelding 7">
            <a:extLst>
              <a:ext uri="{FF2B5EF4-FFF2-40B4-BE49-F238E27FC236}">
                <a16:creationId xmlns:a16="http://schemas.microsoft.com/office/drawing/2014/main" id="{7474FB65-7FEE-4BFC-8CCB-27CA11C7AA6A}"/>
              </a:ext>
            </a:extLst>
          </p:cNvPr>
          <p:cNvPicPr>
            <a:picLocks noChangeAspect="1"/>
          </p:cNvPicPr>
          <p:nvPr/>
        </p:nvPicPr>
        <p:blipFill>
          <a:blip r:embed="rId7"/>
          <a:stretch>
            <a:fillRect/>
          </a:stretch>
        </p:blipFill>
        <p:spPr>
          <a:xfrm>
            <a:off x="5381065" y="1152667"/>
            <a:ext cx="2486624" cy="1705999"/>
          </a:xfrm>
          <a:prstGeom prst="rect">
            <a:avLst/>
          </a:prstGeom>
          <a:ln>
            <a:noFill/>
          </a:ln>
          <a:effectLst>
            <a:outerShdw blurRad="292100" dist="139700" dir="2700000" algn="tl" rotWithShape="0">
              <a:srgbClr val="333333">
                <a:alpha val="65000"/>
              </a:srgbClr>
            </a:outerShdw>
          </a:effectLst>
        </p:spPr>
      </p:pic>
      <p:cxnSp>
        <p:nvCxnSpPr>
          <p:cNvPr id="34" name="Rechte verbindingslijn 33">
            <a:extLst>
              <a:ext uri="{FF2B5EF4-FFF2-40B4-BE49-F238E27FC236}">
                <a16:creationId xmlns:a16="http://schemas.microsoft.com/office/drawing/2014/main" id="{BAFD4AF6-ED47-40BE-A186-8E4CFD2B7F48}"/>
              </a:ext>
            </a:extLst>
          </p:cNvPr>
          <p:cNvCxnSpPr/>
          <p:nvPr/>
        </p:nvCxnSpPr>
        <p:spPr>
          <a:xfrm flipV="1">
            <a:off x="3974841" y="1152667"/>
            <a:ext cx="1434582" cy="300987"/>
          </a:xfrm>
          <a:prstGeom prst="line">
            <a:avLst/>
          </a:prstGeom>
          <a:ln w="19050"/>
        </p:spPr>
        <p:style>
          <a:lnRef idx="1">
            <a:schemeClr val="accent6"/>
          </a:lnRef>
          <a:fillRef idx="0">
            <a:schemeClr val="accent6"/>
          </a:fillRef>
          <a:effectRef idx="0">
            <a:schemeClr val="accent6"/>
          </a:effectRef>
          <a:fontRef idx="minor">
            <a:schemeClr val="tx1"/>
          </a:fontRef>
        </p:style>
      </p:cxnSp>
      <p:cxnSp>
        <p:nvCxnSpPr>
          <p:cNvPr id="36" name="Rechte verbindingslijn 35">
            <a:extLst>
              <a:ext uri="{FF2B5EF4-FFF2-40B4-BE49-F238E27FC236}">
                <a16:creationId xmlns:a16="http://schemas.microsoft.com/office/drawing/2014/main" id="{218ADB60-5EA6-4544-8C79-4FD73FD80CB5}"/>
              </a:ext>
            </a:extLst>
          </p:cNvPr>
          <p:cNvCxnSpPr/>
          <p:nvPr/>
        </p:nvCxnSpPr>
        <p:spPr>
          <a:xfrm>
            <a:off x="4338735" y="2379456"/>
            <a:ext cx="1070688" cy="452292"/>
          </a:xfrm>
          <a:prstGeom prst="line">
            <a:avLst/>
          </a:prstGeom>
          <a:ln w="19050"/>
        </p:spPr>
        <p:style>
          <a:lnRef idx="1">
            <a:schemeClr val="accent6"/>
          </a:lnRef>
          <a:fillRef idx="0">
            <a:schemeClr val="accent6"/>
          </a:fillRef>
          <a:effectRef idx="0">
            <a:schemeClr val="accent6"/>
          </a:effectRef>
          <a:fontRef idx="minor">
            <a:schemeClr val="tx1"/>
          </a:fontRef>
        </p:style>
      </p:cxnSp>
      <p:cxnSp>
        <p:nvCxnSpPr>
          <p:cNvPr id="38" name="Rechte verbindingslijn 37">
            <a:extLst>
              <a:ext uri="{FF2B5EF4-FFF2-40B4-BE49-F238E27FC236}">
                <a16:creationId xmlns:a16="http://schemas.microsoft.com/office/drawing/2014/main" id="{57C660A7-8322-4276-A8AF-DD0930D267C2}"/>
              </a:ext>
            </a:extLst>
          </p:cNvPr>
          <p:cNvCxnSpPr/>
          <p:nvPr/>
        </p:nvCxnSpPr>
        <p:spPr>
          <a:xfrm>
            <a:off x="4135794" y="2953139"/>
            <a:ext cx="2197359" cy="417129"/>
          </a:xfrm>
          <a:prstGeom prst="line">
            <a:avLst/>
          </a:prstGeom>
          <a:ln w="19050"/>
        </p:spPr>
        <p:style>
          <a:lnRef idx="1">
            <a:schemeClr val="accent6"/>
          </a:lnRef>
          <a:fillRef idx="0">
            <a:schemeClr val="accent6"/>
          </a:fillRef>
          <a:effectRef idx="0">
            <a:schemeClr val="accent6"/>
          </a:effectRef>
          <a:fontRef idx="minor">
            <a:schemeClr val="tx1"/>
          </a:fontRef>
        </p:style>
      </p:cxnSp>
      <p:cxnSp>
        <p:nvCxnSpPr>
          <p:cNvPr id="40" name="Rechte verbindingslijn 39">
            <a:extLst>
              <a:ext uri="{FF2B5EF4-FFF2-40B4-BE49-F238E27FC236}">
                <a16:creationId xmlns:a16="http://schemas.microsoft.com/office/drawing/2014/main" id="{66A909CB-5BDB-4113-90E6-3D0CB026C517}"/>
              </a:ext>
            </a:extLst>
          </p:cNvPr>
          <p:cNvCxnSpPr/>
          <p:nvPr/>
        </p:nvCxnSpPr>
        <p:spPr>
          <a:xfrm flipV="1">
            <a:off x="5108510" y="5076267"/>
            <a:ext cx="1224643" cy="67233"/>
          </a:xfrm>
          <a:prstGeom prst="line">
            <a:avLst/>
          </a:prstGeom>
          <a:ln w="190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89122601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Strategie</a:t>
            </a:r>
          </a:p>
        </p:txBody>
      </p:sp>
      <p:sp>
        <p:nvSpPr>
          <p:cNvPr id="6" name="Slide Number Placeholder 5"/>
          <p:cNvSpPr>
            <a:spLocks noGrp="1"/>
          </p:cNvSpPr>
          <p:nvPr>
            <p:ph type="sldNum" sz="quarter" idx="12"/>
          </p:nvPr>
        </p:nvSpPr>
        <p:spPr/>
        <p:txBody>
          <a:bodyPr/>
          <a:lstStyle/>
          <a:p>
            <a:fld id="{3C50D280-FA8B-48D7-B9F1-66FFB7F15E58}" type="slidenum">
              <a:rPr lang="nl-NL" smtClean="0"/>
              <a:t>24</a:t>
            </a:fld>
            <a:endParaRPr lang="nl-NL"/>
          </a:p>
        </p:txBody>
      </p:sp>
    </p:spTree>
    <p:extLst>
      <p:ext uri="{BB962C8B-B14F-4D97-AF65-F5344CB8AC3E}">
        <p14:creationId xmlns:p14="http://schemas.microsoft.com/office/powerpoint/2010/main" val="21374856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r>
              <a:rPr lang="nl-NL" dirty="0"/>
              <a:t>2018 in teken van voortgang herstel winstgevendheid, schuldreductie en de-</a:t>
            </a:r>
            <a:r>
              <a:rPr lang="nl-NL" dirty="0" err="1"/>
              <a:t>risking</a:t>
            </a:r>
            <a:r>
              <a:rPr lang="nl-NL" dirty="0"/>
              <a:t> projecten; en daarnaast vaststellen langetermijnvisie en –planning</a:t>
            </a:r>
          </a:p>
          <a:p>
            <a:r>
              <a:rPr lang="nl-NL" dirty="0"/>
              <a:t>Voortbouwen op en bundelen van initiatieven die passen bij </a:t>
            </a:r>
            <a:r>
              <a:rPr lang="nl-NL" dirty="0" err="1"/>
              <a:t>langetermijn</a:t>
            </a:r>
            <a:r>
              <a:rPr lang="nl-NL" dirty="0"/>
              <a:t> ambitie:</a:t>
            </a:r>
          </a:p>
          <a:p>
            <a:pPr marL="0" indent="0">
              <a:buNone/>
            </a:pPr>
            <a:r>
              <a:rPr lang="nl-NL" dirty="0"/>
              <a:t>    het creëren van een gezonde leefomgeving</a:t>
            </a:r>
          </a:p>
          <a:p>
            <a:r>
              <a:rPr lang="nl-NL" dirty="0"/>
              <a:t>Strategie richt zich op 2023: Verbeteren, </a:t>
            </a:r>
            <a:r>
              <a:rPr lang="nl-NL" dirty="0" err="1"/>
              <a:t>Verslimmen</a:t>
            </a:r>
            <a:r>
              <a:rPr lang="nl-NL" dirty="0"/>
              <a:t>, Verduurzamen</a:t>
            </a:r>
          </a:p>
          <a:p>
            <a:pPr marL="0" indent="0">
              <a:buNone/>
            </a:pPr>
            <a:endParaRPr lang="nl-NL" dirty="0"/>
          </a:p>
          <a:p>
            <a:endParaRPr lang="nl-NL" dirty="0"/>
          </a:p>
          <a:p>
            <a:pPr marL="0" indent="0">
              <a:buNone/>
            </a:pPr>
            <a:endParaRPr lang="nl-NL" b="1" dirty="0"/>
          </a:p>
          <a:p>
            <a:endParaRPr lang="nl-NL" dirty="0"/>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25</a:t>
            </a:fld>
            <a:endParaRPr lang="nl-NL"/>
          </a:p>
        </p:txBody>
      </p:sp>
      <p:sp>
        <p:nvSpPr>
          <p:cNvPr id="6" name="Titel 5">
            <a:extLst>
              <a:ext uri="{FF2B5EF4-FFF2-40B4-BE49-F238E27FC236}">
                <a16:creationId xmlns:a16="http://schemas.microsoft.com/office/drawing/2014/main" id="{102D4D63-C4D6-4B8D-9B32-57C8EDB786F5}"/>
              </a:ext>
            </a:extLst>
          </p:cNvPr>
          <p:cNvSpPr>
            <a:spLocks noGrp="1"/>
          </p:cNvSpPr>
          <p:nvPr>
            <p:ph type="title"/>
          </p:nvPr>
        </p:nvSpPr>
        <p:spPr/>
        <p:txBody>
          <a:bodyPr/>
          <a:lstStyle/>
          <a:p>
            <a:r>
              <a:rPr lang="nl-NL" dirty="0"/>
              <a:t>Langetermijn ambitie</a:t>
            </a:r>
          </a:p>
        </p:txBody>
      </p:sp>
    </p:spTree>
    <p:extLst>
      <p:ext uri="{BB962C8B-B14F-4D97-AF65-F5344CB8AC3E}">
        <p14:creationId xmlns:p14="http://schemas.microsoft.com/office/powerpoint/2010/main" val="3701393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Makers van een gezonde leefomgeving</a:t>
            </a:r>
          </a:p>
        </p:txBody>
      </p:sp>
      <p:sp>
        <p:nvSpPr>
          <p:cNvPr id="3" name="Ondertitel 2"/>
          <p:cNvSpPr>
            <a:spLocks noGrp="1"/>
          </p:cNvSpPr>
          <p:nvPr>
            <p:ph type="subTitle" idx="1"/>
          </p:nvPr>
        </p:nvSpPr>
        <p:spPr/>
        <p:txBody>
          <a:bodyPr/>
          <a:lstStyle/>
          <a:p>
            <a:r>
              <a:rPr lang="nl-NL" dirty="0"/>
              <a:t>De ambitie van Heijmans</a:t>
            </a:r>
          </a:p>
        </p:txBody>
      </p:sp>
      <p:pic>
        <p:nvPicPr>
          <p:cNvPr id="5" name="Tijdelijke aanduiding voor afbeelding 4"/>
          <p:cNvPicPr>
            <a:picLocks noGrp="1" noChangeAspect="1"/>
          </p:cNvPicPr>
          <p:nvPr>
            <p:ph type="pic" idx="10"/>
          </p:nvPr>
        </p:nvPicPr>
        <p:blipFill rotWithShape="1">
          <a:blip r:embed="rId3" cstate="print">
            <a:extLst>
              <a:ext uri="{28A0092B-C50C-407E-A947-70E740481C1C}">
                <a14:useLocalDpi xmlns:a14="http://schemas.microsoft.com/office/drawing/2010/main" val="0"/>
              </a:ext>
            </a:extLst>
          </a:blip>
          <a:srcRect t="-257" b="49283"/>
          <a:stretch/>
        </p:blipFill>
        <p:spPr/>
      </p:pic>
    </p:spTree>
    <p:extLst>
      <p:ext uri="{BB962C8B-B14F-4D97-AF65-F5344CB8AC3E}">
        <p14:creationId xmlns:p14="http://schemas.microsoft.com/office/powerpoint/2010/main" val="367740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Tijdelijke aanduiding voor afbeelding 14">
            <a:extLst>
              <a:ext uri="{FF2B5EF4-FFF2-40B4-BE49-F238E27FC236}">
                <a16:creationId xmlns:a16="http://schemas.microsoft.com/office/drawing/2014/main" id="{201528E7-CB2D-44B1-B0B6-5E38728C21D6}"/>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78" b="78"/>
          <a:stretch>
            <a:fillRect/>
          </a:stretch>
        </p:blipFill>
        <p:spPr/>
      </p:pic>
      <p:sp>
        <p:nvSpPr>
          <p:cNvPr id="2" name="Titel 1"/>
          <p:cNvSpPr>
            <a:spLocks noGrp="1"/>
          </p:cNvSpPr>
          <p:nvPr>
            <p:ph type="title"/>
          </p:nvPr>
        </p:nvSpPr>
        <p:spPr/>
        <p:txBody>
          <a:bodyPr/>
          <a:lstStyle/>
          <a:p>
            <a:r>
              <a:rPr lang="nl-NL" dirty="0"/>
              <a:t>Makers met </a:t>
            </a:r>
            <a:br>
              <a:rPr lang="nl-NL" dirty="0"/>
            </a:br>
            <a:r>
              <a:rPr lang="nl-NL" dirty="0"/>
              <a:t>een geel hart</a:t>
            </a:r>
          </a:p>
        </p:txBody>
      </p:sp>
      <p:sp>
        <p:nvSpPr>
          <p:cNvPr id="3" name="Tijdelijke aanduiding voor inhoud 2"/>
          <p:cNvSpPr>
            <a:spLocks noGrp="1"/>
          </p:cNvSpPr>
          <p:nvPr>
            <p:ph type="body" sz="half" idx="2"/>
          </p:nvPr>
        </p:nvSpPr>
        <p:spPr/>
        <p:txBody>
          <a:bodyPr/>
          <a:lstStyle/>
          <a:p>
            <a:pPr marL="171450" indent="-171450">
              <a:buFont typeface="Arial" panose="020B0604020202020204" pitchFamily="34" charset="0"/>
              <a:buChar char="•"/>
            </a:pPr>
            <a:r>
              <a:rPr lang="nl-NL" dirty="0"/>
              <a:t>Wij bouwen de contouren van morgen.</a:t>
            </a:r>
          </a:p>
          <a:p>
            <a:pPr marL="171450" indent="-171450">
              <a:buFont typeface="Arial" panose="020B0604020202020204" pitchFamily="34" charset="0"/>
              <a:buChar char="•"/>
            </a:pPr>
            <a:r>
              <a:rPr lang="nl-NL" dirty="0"/>
              <a:t>Samen bereiken we meer. </a:t>
            </a:r>
          </a:p>
          <a:p>
            <a:endParaRPr lang="nl-NL" dirty="0"/>
          </a:p>
        </p:txBody>
      </p:sp>
      <p:sp>
        <p:nvSpPr>
          <p:cNvPr id="4" name="Tijdelijke aanduiding voor voettekst 3"/>
          <p:cNvSpPr>
            <a:spLocks noGrp="1"/>
          </p:cNvSpPr>
          <p:nvPr>
            <p:ph type="ftr" sz="quarter" idx="11"/>
          </p:nvPr>
        </p:nvSpPr>
        <p:spPr/>
        <p:txBody>
          <a:bodyPr/>
          <a:lstStyle/>
          <a:p>
            <a:r>
              <a:rPr lang="nl-NL" dirty="0"/>
              <a:t>Anika van Lint, spoorboring Tiel</a:t>
            </a:r>
          </a:p>
        </p:txBody>
      </p:sp>
      <p:sp>
        <p:nvSpPr>
          <p:cNvPr id="5" name="Tijdelijke aanduiding voor dianummer 4"/>
          <p:cNvSpPr>
            <a:spLocks noGrp="1"/>
          </p:cNvSpPr>
          <p:nvPr>
            <p:ph type="sldNum" sz="quarter" idx="12"/>
          </p:nvPr>
        </p:nvSpPr>
        <p:spPr/>
        <p:txBody>
          <a:bodyPr/>
          <a:lstStyle/>
          <a:p>
            <a:fld id="{3C50D280-FA8B-48D7-B9F1-66FFB7F15E58}" type="slidenum">
              <a:rPr lang="nl-NL" smtClean="0"/>
              <a:t>27</a:t>
            </a:fld>
            <a:endParaRPr lang="nl-NL"/>
          </a:p>
        </p:txBody>
      </p:sp>
      <p:pic>
        <p:nvPicPr>
          <p:cNvPr id="9" name="Picture 2">
            <a:extLst>
              <a:ext uri="{FF2B5EF4-FFF2-40B4-BE49-F238E27FC236}">
                <a16:creationId xmlns:a16="http://schemas.microsoft.com/office/drawing/2014/main" id="{C4417CF8-3D21-41E5-9795-DC527875F3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000" y="216000"/>
            <a:ext cx="719329" cy="252985"/>
          </a:xfrm>
          <a:prstGeom prst="rect">
            <a:avLst/>
          </a:prstGeom>
        </p:spPr>
      </p:pic>
    </p:spTree>
    <p:extLst>
      <p:ext uri="{BB962C8B-B14F-4D97-AF65-F5344CB8AC3E}">
        <p14:creationId xmlns:p14="http://schemas.microsoft.com/office/powerpoint/2010/main" val="1856203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22136A77-55B3-4A09-B853-9B8D7377E4E5}"/>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21870" b="21870"/>
          <a:stretch>
            <a:fillRect/>
          </a:stretch>
        </p:blipFill>
        <p:spPr>
          <a:xfrm>
            <a:off x="0" y="-900"/>
            <a:ext cx="9144000" cy="5144400"/>
          </a:xfr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000" y="216000"/>
            <a:ext cx="719329" cy="252985"/>
          </a:xfrm>
          <a:prstGeom prst="rect">
            <a:avLst/>
          </a:prstGeom>
        </p:spPr>
      </p:pic>
      <p:sp>
        <p:nvSpPr>
          <p:cNvPr id="4" name="Tekstvak 3">
            <a:extLst>
              <a:ext uri="{FF2B5EF4-FFF2-40B4-BE49-F238E27FC236}">
                <a16:creationId xmlns:a16="http://schemas.microsoft.com/office/drawing/2014/main" id="{CFD10E45-C185-43B1-96F0-4789AEA4D853}"/>
              </a:ext>
            </a:extLst>
          </p:cNvPr>
          <p:cNvSpPr txBox="1"/>
          <p:nvPr/>
        </p:nvSpPr>
        <p:spPr>
          <a:xfrm>
            <a:off x="4316398" y="1585153"/>
            <a:ext cx="4533404" cy="1384995"/>
          </a:xfrm>
          <a:prstGeom prst="rect">
            <a:avLst/>
          </a:prstGeom>
          <a:noFill/>
        </p:spPr>
        <p:txBody>
          <a:bodyPr wrap="square" rtlCol="0">
            <a:spAutoFit/>
          </a:bodyPr>
          <a:lstStyle/>
          <a:p>
            <a:r>
              <a:rPr lang="nl-NL" sz="2800" b="1" dirty="0">
                <a:solidFill>
                  <a:prstClr val="white"/>
                </a:solidFill>
                <a:latin typeface="Lucida Sans Halfvet"/>
              </a:rPr>
              <a:t>Onze ambitie: </a:t>
            </a:r>
          </a:p>
          <a:p>
            <a:r>
              <a:rPr lang="nl-NL" sz="2800" b="1" dirty="0">
                <a:solidFill>
                  <a:prstClr val="white"/>
                </a:solidFill>
                <a:latin typeface="Lucida Sans Halfvet"/>
              </a:rPr>
              <a:t>het creëren van een </a:t>
            </a:r>
          </a:p>
          <a:p>
            <a:r>
              <a:rPr lang="nl-NL" sz="2800" b="1" dirty="0">
                <a:solidFill>
                  <a:prstClr val="white"/>
                </a:solidFill>
                <a:latin typeface="Lucida Sans Halfvet"/>
              </a:rPr>
              <a:t>gezonde leefomgeving</a:t>
            </a:r>
          </a:p>
        </p:txBody>
      </p:sp>
      <p:sp>
        <p:nvSpPr>
          <p:cNvPr id="7" name="Footer Placeholder 1">
            <a:extLst>
              <a:ext uri="{FF2B5EF4-FFF2-40B4-BE49-F238E27FC236}">
                <a16:creationId xmlns:a16="http://schemas.microsoft.com/office/drawing/2014/main" id="{80388BBD-24E6-484C-BD2A-6F27291554A0}"/>
              </a:ext>
            </a:extLst>
          </p:cNvPr>
          <p:cNvSpPr txBox="1">
            <a:spLocks/>
          </p:cNvSpPr>
          <p:nvPr/>
        </p:nvSpPr>
        <p:spPr>
          <a:xfrm>
            <a:off x="287999" y="4788527"/>
            <a:ext cx="5037035" cy="159991"/>
          </a:xfrm>
          <a:prstGeom prst="rect">
            <a:avLst/>
          </a:prstGeom>
        </p:spPr>
        <p:txBody>
          <a:bodyPr/>
          <a:ls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nl-NL" sz="800" dirty="0">
                <a:solidFill>
                  <a:prstClr val="white"/>
                </a:solidFill>
              </a:rPr>
              <a:t>Timmerhuis, Rotterdam</a:t>
            </a:r>
          </a:p>
        </p:txBody>
      </p:sp>
      <p:sp>
        <p:nvSpPr>
          <p:cNvPr id="2" name="Tekstvak 1">
            <a:extLst>
              <a:ext uri="{FF2B5EF4-FFF2-40B4-BE49-F238E27FC236}">
                <a16:creationId xmlns:a16="http://schemas.microsoft.com/office/drawing/2014/main" id="{8FF72954-FDCD-42F4-9E5F-8D0BC4E8BF94}"/>
              </a:ext>
            </a:extLst>
          </p:cNvPr>
          <p:cNvSpPr txBox="1"/>
          <p:nvPr/>
        </p:nvSpPr>
        <p:spPr>
          <a:xfrm>
            <a:off x="4316398" y="3403532"/>
            <a:ext cx="4827602" cy="1384995"/>
          </a:xfrm>
          <a:prstGeom prst="rect">
            <a:avLst/>
          </a:prstGeom>
          <a:noFill/>
        </p:spPr>
        <p:txBody>
          <a:bodyPr wrap="square" rtlCol="0">
            <a:spAutoFit/>
          </a:bodyPr>
          <a:lstStyle/>
          <a:p>
            <a:r>
              <a:rPr lang="nl-NL" sz="2800" dirty="0">
                <a:solidFill>
                  <a:prstClr val="white"/>
                </a:solidFill>
                <a:latin typeface="Lucida Sans Halfvet"/>
              </a:rPr>
              <a:t>Daarvoor moeten we </a:t>
            </a:r>
          </a:p>
          <a:p>
            <a:r>
              <a:rPr lang="nl-NL" sz="2800" dirty="0">
                <a:solidFill>
                  <a:prstClr val="white"/>
                </a:solidFill>
                <a:latin typeface="Lucida Sans Halfvet"/>
              </a:rPr>
              <a:t>een gezonde onderneming zijn</a:t>
            </a:r>
          </a:p>
        </p:txBody>
      </p:sp>
    </p:spTree>
    <p:extLst>
      <p:ext uri="{BB962C8B-B14F-4D97-AF65-F5344CB8AC3E}">
        <p14:creationId xmlns:p14="http://schemas.microsoft.com/office/powerpoint/2010/main" val="3989720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7">
            <a:extLst>
              <a:ext uri="{FF2B5EF4-FFF2-40B4-BE49-F238E27FC236}">
                <a16:creationId xmlns:a16="http://schemas.microsoft.com/office/drawing/2014/main" id="{DD7BEE56-173C-490B-82A5-654D5069FE3E}"/>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7808" b="7808"/>
          <a:stretch>
            <a:fillRect/>
          </a:stretch>
        </p:blipFill>
        <p:spPr>
          <a:xfrm>
            <a:off x="-1" y="-1"/>
            <a:ext cx="9144000" cy="5144400"/>
          </a:xfrm>
        </p:spPr>
      </p:pic>
      <p:sp>
        <p:nvSpPr>
          <p:cNvPr id="3" name="Picture Placeholder 2"/>
          <p:cNvSpPr>
            <a:spLocks noGrp="1"/>
          </p:cNvSpPr>
          <p:nvPr>
            <p:ph type="pic" idx="14"/>
          </p:nvPr>
        </p:nvSpPr>
        <p:spPr/>
      </p:sp>
      <p:sp>
        <p:nvSpPr>
          <p:cNvPr id="5" name="Tekstvak 4">
            <a:extLst>
              <a:ext uri="{FF2B5EF4-FFF2-40B4-BE49-F238E27FC236}">
                <a16:creationId xmlns:a16="http://schemas.microsoft.com/office/drawing/2014/main" id="{476097A9-29E5-4811-8EEC-F66574594AA6}"/>
              </a:ext>
            </a:extLst>
          </p:cNvPr>
          <p:cNvSpPr txBox="1"/>
          <p:nvPr/>
        </p:nvSpPr>
        <p:spPr>
          <a:xfrm>
            <a:off x="-1" y="2898203"/>
            <a:ext cx="8758591" cy="1815882"/>
          </a:xfrm>
          <a:prstGeom prst="rect">
            <a:avLst/>
          </a:prstGeom>
          <a:noFill/>
        </p:spPr>
        <p:txBody>
          <a:bodyPr wrap="square" rtlCol="0">
            <a:spAutoFit/>
          </a:bodyPr>
          <a:lstStyle/>
          <a:p>
            <a:pPr algn="ctr"/>
            <a:r>
              <a:rPr lang="nl-NL" sz="2800" b="1" dirty="0">
                <a:solidFill>
                  <a:prstClr val="white"/>
                </a:solidFill>
                <a:latin typeface="Lucida Sans Halfvet"/>
              </a:rPr>
              <a:t>Onze visie: </a:t>
            </a:r>
          </a:p>
          <a:p>
            <a:pPr algn="ctr"/>
            <a:r>
              <a:rPr lang="nl-NL" sz="2800" dirty="0">
                <a:solidFill>
                  <a:prstClr val="white"/>
                </a:solidFill>
                <a:latin typeface="Lucida Sans Halfvet"/>
              </a:rPr>
              <a:t>willen we het goed doen voor onze klanten, </a:t>
            </a:r>
          </a:p>
          <a:p>
            <a:pPr algn="ctr"/>
            <a:r>
              <a:rPr lang="nl-NL" sz="2800" dirty="0">
                <a:solidFill>
                  <a:prstClr val="white"/>
                </a:solidFill>
                <a:latin typeface="Lucida Sans Halfvet"/>
              </a:rPr>
              <a:t>dan moeten we kijken </a:t>
            </a:r>
          </a:p>
          <a:p>
            <a:pPr algn="ctr"/>
            <a:r>
              <a:rPr lang="nl-NL" sz="2800" dirty="0">
                <a:solidFill>
                  <a:prstClr val="white"/>
                </a:solidFill>
                <a:latin typeface="Lucida Sans Halfvet"/>
              </a:rPr>
              <a:t>door de ogen van de eindgebruiker  </a:t>
            </a:r>
          </a:p>
        </p:txBody>
      </p:sp>
      <p:sp>
        <p:nvSpPr>
          <p:cNvPr id="8" name="Footer Placeholder 1">
            <a:extLst>
              <a:ext uri="{FF2B5EF4-FFF2-40B4-BE49-F238E27FC236}">
                <a16:creationId xmlns:a16="http://schemas.microsoft.com/office/drawing/2014/main" id="{0BB9EFCB-0068-481A-A771-4ECD85B9CCF6}"/>
              </a:ext>
            </a:extLst>
          </p:cNvPr>
          <p:cNvSpPr txBox="1">
            <a:spLocks/>
          </p:cNvSpPr>
          <p:nvPr/>
        </p:nvSpPr>
        <p:spPr>
          <a:xfrm>
            <a:off x="287999" y="4788527"/>
            <a:ext cx="5037035" cy="159991"/>
          </a:xfrm>
          <a:prstGeom prst="rect">
            <a:avLst/>
          </a:prstGeom>
        </p:spPr>
        <p:txBody>
          <a:bodyPr/>
          <a:ls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nl-NL" sz="800" dirty="0">
                <a:solidFill>
                  <a:prstClr val="white"/>
                </a:solidFill>
              </a:rPr>
              <a:t>Kanaleneiland, Utrecht</a:t>
            </a:r>
          </a:p>
        </p:txBody>
      </p:sp>
    </p:spTree>
    <p:extLst>
      <p:ext uri="{BB962C8B-B14F-4D97-AF65-F5344CB8AC3E}">
        <p14:creationId xmlns:p14="http://schemas.microsoft.com/office/powerpoint/2010/main" val="918065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p:cNvSpPr>
            <a:spLocks noGrp="1"/>
          </p:cNvSpPr>
          <p:nvPr>
            <p:ph type="sldNum" sz="quarter" idx="12"/>
          </p:nvPr>
        </p:nvSpPr>
        <p:spPr/>
        <p:txBody>
          <a:bodyPr/>
          <a:lstStyle/>
          <a:p>
            <a:fld id="{3C50D280-FA8B-48D7-B9F1-66FFB7F15E58}" type="slidenum">
              <a:rPr lang="nl-NL" smtClean="0"/>
              <a:t>30</a:t>
            </a:fld>
            <a:endParaRPr lang="nl-NL"/>
          </a:p>
        </p:txBody>
      </p:sp>
      <p:pic>
        <p:nvPicPr>
          <p:cNvPr id="4" name="Afbeelding 3">
            <a:extLst>
              <a:ext uri="{FF2B5EF4-FFF2-40B4-BE49-F238E27FC236}">
                <a16:creationId xmlns:a16="http://schemas.microsoft.com/office/drawing/2014/main" id="{139300A1-48D2-4605-A0BA-BD58D56D99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999" y="1686927"/>
            <a:ext cx="5819488" cy="2359169"/>
          </a:xfrm>
          <a:prstGeom prst="rect">
            <a:avLst/>
          </a:prstGeom>
        </p:spPr>
      </p:pic>
      <p:sp>
        <p:nvSpPr>
          <p:cNvPr id="6" name="Titel 5">
            <a:extLst>
              <a:ext uri="{FF2B5EF4-FFF2-40B4-BE49-F238E27FC236}">
                <a16:creationId xmlns:a16="http://schemas.microsoft.com/office/drawing/2014/main" id="{4691396B-C707-4D48-ACCE-3AE485321437}"/>
              </a:ext>
            </a:extLst>
          </p:cNvPr>
          <p:cNvSpPr>
            <a:spLocks noGrp="1"/>
          </p:cNvSpPr>
          <p:nvPr>
            <p:ph type="title"/>
          </p:nvPr>
        </p:nvSpPr>
        <p:spPr/>
        <p:txBody>
          <a:bodyPr/>
          <a:lstStyle/>
          <a:p>
            <a:r>
              <a:rPr lang="nl-NL" dirty="0"/>
              <a:t>Strategie 2023</a:t>
            </a:r>
          </a:p>
        </p:txBody>
      </p:sp>
    </p:spTree>
    <p:extLst>
      <p:ext uri="{BB962C8B-B14F-4D97-AF65-F5344CB8AC3E}">
        <p14:creationId xmlns:p14="http://schemas.microsoft.com/office/powerpoint/2010/main" val="2898968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p:cNvPicPr>
            <a:picLocks noGrp="1" noChangeAspect="1"/>
          </p:cNvPicPr>
          <p:nvPr>
            <p:ph type="pic" idx="10"/>
          </p:nvPr>
        </p:nvPicPr>
        <p:blipFill>
          <a:blip r:embed="rId3" cstate="print">
            <a:extLst>
              <a:ext uri="{28A0092B-C50C-407E-A947-70E740481C1C}">
                <a14:useLocalDpi xmlns:a14="http://schemas.microsoft.com/office/drawing/2010/main" val="0"/>
              </a:ext>
            </a:extLst>
          </a:blip>
          <a:srcRect t="29" b="29"/>
          <a:stretch>
            <a:fillRect/>
          </a:stretch>
        </p:blipFill>
        <p:spPr>
          <a:xfrm>
            <a:off x="268699" y="460638"/>
            <a:ext cx="7995276" cy="4498130"/>
          </a:xfrm>
        </p:spPr>
      </p:pic>
      <p:sp>
        <p:nvSpPr>
          <p:cNvPr id="4" name="Tijdelijke aanduiding voor afbeelding 3"/>
          <p:cNvSpPr>
            <a:spLocks noGrp="1"/>
          </p:cNvSpPr>
          <p:nvPr>
            <p:ph type="pic" idx="14"/>
          </p:nvPr>
        </p:nvSpPr>
        <p:spPr/>
      </p:sp>
    </p:spTree>
    <p:extLst>
      <p:ext uri="{BB962C8B-B14F-4D97-AF65-F5344CB8AC3E}">
        <p14:creationId xmlns:p14="http://schemas.microsoft.com/office/powerpoint/2010/main" val="501768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Afbeelding 36">
            <a:extLst>
              <a:ext uri="{FF2B5EF4-FFF2-40B4-BE49-F238E27FC236}">
                <a16:creationId xmlns:a16="http://schemas.microsoft.com/office/drawing/2014/main" id="{8C9919E4-A22F-43B9-9A5F-0D18D0707F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1549" y="0"/>
            <a:ext cx="7720075" cy="5143500"/>
          </a:xfrm>
          <a:prstGeom prst="rect">
            <a:avLst/>
          </a:prstGeom>
        </p:spPr>
      </p:pic>
      <p:pic>
        <p:nvPicPr>
          <p:cNvPr id="36" name="Afbeelding 35">
            <a:extLst>
              <a:ext uri="{FF2B5EF4-FFF2-40B4-BE49-F238E27FC236}">
                <a16:creationId xmlns:a16="http://schemas.microsoft.com/office/drawing/2014/main" id="{BD5C83DE-D232-414A-8809-DCA54501DA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4375" y="-582494"/>
            <a:ext cx="4619625" cy="6847675"/>
          </a:xfrm>
          <a:prstGeom prst="rect">
            <a:avLst/>
          </a:prstGeom>
        </p:spPr>
      </p:pic>
      <p:sp>
        <p:nvSpPr>
          <p:cNvPr id="3" name="Text Placeholder 2"/>
          <p:cNvSpPr>
            <a:spLocks noGrp="1"/>
          </p:cNvSpPr>
          <p:nvPr>
            <p:ph type="body" idx="1"/>
          </p:nvPr>
        </p:nvSpPr>
        <p:spPr/>
        <p:txBody>
          <a:bodyPr/>
          <a:lstStyle/>
          <a:p>
            <a:r>
              <a:rPr lang="nl-NL" dirty="0"/>
              <a:t>GO! programma </a:t>
            </a:r>
          </a:p>
        </p:txBody>
      </p:sp>
      <p:sp>
        <p:nvSpPr>
          <p:cNvPr id="32" name="Tijdelijke aanduiding voor afbeelding 31">
            <a:extLst>
              <a:ext uri="{FF2B5EF4-FFF2-40B4-BE49-F238E27FC236}">
                <a16:creationId xmlns:a16="http://schemas.microsoft.com/office/drawing/2014/main" id="{94C39545-AAAA-4B6D-92F0-10D443062E62}"/>
              </a:ext>
            </a:extLst>
          </p:cNvPr>
          <p:cNvSpPr>
            <a:spLocks noGrp="1"/>
          </p:cNvSpPr>
          <p:nvPr>
            <p:ph type="pic" idx="14"/>
          </p:nvPr>
        </p:nvSpPr>
        <p:spPr>
          <a:xfrm>
            <a:off x="252000" y="235050"/>
            <a:ext cx="720000" cy="251999"/>
          </a:xfrm>
        </p:spPr>
      </p:sp>
      <p:cxnSp>
        <p:nvCxnSpPr>
          <p:cNvPr id="35" name="Rechte verbindingslijn 34">
            <a:extLst>
              <a:ext uri="{FF2B5EF4-FFF2-40B4-BE49-F238E27FC236}">
                <a16:creationId xmlns:a16="http://schemas.microsoft.com/office/drawing/2014/main" id="{AB840212-DB1A-4A6F-9346-E1BB9A386D3B}"/>
              </a:ext>
            </a:extLst>
          </p:cNvPr>
          <p:cNvCxnSpPr>
            <a:cxnSpLocks/>
          </p:cNvCxnSpPr>
          <p:nvPr/>
        </p:nvCxnSpPr>
        <p:spPr>
          <a:xfrm>
            <a:off x="4524375" y="-361950"/>
            <a:ext cx="0" cy="58578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6704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p:cNvPicPr>
            <a:picLocks noGrp="1" noChangeAspect="1"/>
          </p:cNvPicPr>
          <p:nvPr>
            <p:ph type="pic" idx="10"/>
          </p:nvPr>
        </p:nvPicPr>
        <p:blipFill>
          <a:blip r:embed="rId3" cstate="print">
            <a:extLst>
              <a:ext uri="{28A0092B-C50C-407E-A947-70E740481C1C}">
                <a14:useLocalDpi xmlns:a14="http://schemas.microsoft.com/office/drawing/2010/main" val="0"/>
              </a:ext>
            </a:extLst>
          </a:blip>
          <a:srcRect t="29" b="29"/>
          <a:stretch>
            <a:fillRect/>
          </a:stretch>
        </p:blipFill>
        <p:spPr>
          <a:xfrm>
            <a:off x="422178" y="495013"/>
            <a:ext cx="7628667" cy="4291876"/>
          </a:xfrm>
        </p:spPr>
      </p:pic>
      <p:sp>
        <p:nvSpPr>
          <p:cNvPr id="4" name="Tijdelijke aanduiding voor afbeelding 3"/>
          <p:cNvSpPr>
            <a:spLocks noGrp="1"/>
          </p:cNvSpPr>
          <p:nvPr>
            <p:ph type="pic" idx="14"/>
          </p:nvPr>
        </p:nvSpPr>
        <p:spPr/>
      </p:sp>
    </p:spTree>
    <p:extLst>
      <p:ext uri="{BB962C8B-B14F-4D97-AF65-F5344CB8AC3E}">
        <p14:creationId xmlns:p14="http://schemas.microsoft.com/office/powerpoint/2010/main" val="3763519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Afbeelding 30">
            <a:extLst>
              <a:ext uri="{FF2B5EF4-FFF2-40B4-BE49-F238E27FC236}">
                <a16:creationId xmlns:a16="http://schemas.microsoft.com/office/drawing/2014/main" id="{4F51217C-AF5E-4B0C-8E70-695EA0917E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7188" y="-714375"/>
            <a:ext cx="4696812" cy="6794398"/>
          </a:xfrm>
          <a:prstGeom prst="rect">
            <a:avLst/>
          </a:prstGeom>
        </p:spPr>
      </p:pic>
      <p:pic>
        <p:nvPicPr>
          <p:cNvPr id="27" name="Afbeelding 26">
            <a:extLst>
              <a:ext uri="{FF2B5EF4-FFF2-40B4-BE49-F238E27FC236}">
                <a16:creationId xmlns:a16="http://schemas.microsoft.com/office/drawing/2014/main" id="{97BB364B-2F4C-4BD5-BB21-ECF46E1FC6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 y="-533401"/>
            <a:ext cx="4514852" cy="6773477"/>
          </a:xfrm>
          <a:prstGeom prst="rect">
            <a:avLst/>
          </a:prstGeom>
        </p:spPr>
      </p:pic>
      <p:sp>
        <p:nvSpPr>
          <p:cNvPr id="3" name="Text Placeholder 2"/>
          <p:cNvSpPr>
            <a:spLocks noGrp="1"/>
          </p:cNvSpPr>
          <p:nvPr>
            <p:ph type="body" idx="1"/>
          </p:nvPr>
        </p:nvSpPr>
        <p:spPr/>
        <p:txBody>
          <a:bodyPr/>
          <a:lstStyle/>
          <a:p>
            <a:r>
              <a:rPr lang="nl-NL" dirty="0"/>
              <a:t>Digitaal bouwen &amp; </a:t>
            </a:r>
            <a:r>
              <a:rPr lang="nl-NL" dirty="0" err="1"/>
              <a:t>slimwonen</a:t>
            </a:r>
            <a:endParaRPr lang="nl-NL" dirty="0"/>
          </a:p>
        </p:txBody>
      </p:sp>
      <p:cxnSp>
        <p:nvCxnSpPr>
          <p:cNvPr id="35" name="Rechte verbindingslijn 34">
            <a:extLst>
              <a:ext uri="{FF2B5EF4-FFF2-40B4-BE49-F238E27FC236}">
                <a16:creationId xmlns:a16="http://schemas.microsoft.com/office/drawing/2014/main" id="{31261C0F-8E10-41BF-9CB3-7C3392A899F1}"/>
              </a:ext>
            </a:extLst>
          </p:cNvPr>
          <p:cNvCxnSpPr>
            <a:cxnSpLocks/>
          </p:cNvCxnSpPr>
          <p:nvPr/>
        </p:nvCxnSpPr>
        <p:spPr>
          <a:xfrm>
            <a:off x="4524375" y="-361950"/>
            <a:ext cx="0" cy="58578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ijdelijke aanduiding voor afbeelding 41">
            <a:extLst>
              <a:ext uri="{FF2B5EF4-FFF2-40B4-BE49-F238E27FC236}">
                <a16:creationId xmlns:a16="http://schemas.microsoft.com/office/drawing/2014/main" id="{8E163156-62B3-4910-8486-00FD31303E56}"/>
              </a:ext>
            </a:extLst>
          </p:cNvPr>
          <p:cNvSpPr>
            <a:spLocks noGrp="1"/>
          </p:cNvSpPr>
          <p:nvPr>
            <p:ph type="pic" idx="14"/>
          </p:nvPr>
        </p:nvSpPr>
        <p:spPr/>
      </p:sp>
    </p:spTree>
    <p:extLst>
      <p:ext uri="{BB962C8B-B14F-4D97-AF65-F5344CB8AC3E}">
        <p14:creationId xmlns:p14="http://schemas.microsoft.com/office/powerpoint/2010/main" val="4201491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p:cNvPicPr>
            <a:picLocks noGrp="1" noChangeAspect="1"/>
          </p:cNvPicPr>
          <p:nvPr>
            <p:ph type="pic" idx="10"/>
          </p:nvPr>
        </p:nvPicPr>
        <p:blipFill>
          <a:blip r:embed="rId3" cstate="print">
            <a:extLst>
              <a:ext uri="{28A0092B-C50C-407E-A947-70E740481C1C}">
                <a14:useLocalDpi xmlns:a14="http://schemas.microsoft.com/office/drawing/2010/main" val="0"/>
              </a:ext>
            </a:extLst>
          </a:blip>
          <a:srcRect t="29" b="29"/>
          <a:stretch>
            <a:fillRect/>
          </a:stretch>
        </p:blipFill>
        <p:spPr>
          <a:xfrm>
            <a:off x="228262" y="501888"/>
            <a:ext cx="7918834" cy="4455123"/>
          </a:xfrm>
        </p:spPr>
      </p:pic>
      <p:sp>
        <p:nvSpPr>
          <p:cNvPr id="4" name="Tijdelijke aanduiding voor afbeelding 3"/>
          <p:cNvSpPr>
            <a:spLocks noGrp="1"/>
          </p:cNvSpPr>
          <p:nvPr>
            <p:ph type="pic" idx="14"/>
          </p:nvPr>
        </p:nvSpPr>
        <p:spPr/>
      </p:sp>
    </p:spTree>
    <p:extLst>
      <p:ext uri="{BB962C8B-B14F-4D97-AF65-F5344CB8AC3E}">
        <p14:creationId xmlns:p14="http://schemas.microsoft.com/office/powerpoint/2010/main" val="2464561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73395262-2178-4587-BD29-D2C1937DA9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191" y="0"/>
            <a:ext cx="7715917" cy="5143500"/>
          </a:xfrm>
          <a:prstGeom prst="rect">
            <a:avLst/>
          </a:prstGeom>
        </p:spPr>
      </p:pic>
      <p:sp>
        <p:nvSpPr>
          <p:cNvPr id="3" name="Text Placeholder 2"/>
          <p:cNvSpPr>
            <a:spLocks noGrp="1"/>
          </p:cNvSpPr>
          <p:nvPr>
            <p:ph type="body" idx="1"/>
          </p:nvPr>
        </p:nvSpPr>
        <p:spPr/>
        <p:txBody>
          <a:bodyPr/>
          <a:lstStyle/>
          <a:p>
            <a:r>
              <a:rPr lang="nl-NL" dirty="0"/>
              <a:t>Solar </a:t>
            </a:r>
            <a:r>
              <a:rPr lang="nl-NL" dirty="0" err="1"/>
              <a:t>highways</a:t>
            </a:r>
            <a:r>
              <a:rPr lang="nl-NL" dirty="0"/>
              <a:t> &amp; NL greenlabel</a:t>
            </a:r>
          </a:p>
        </p:txBody>
      </p:sp>
      <p:pic>
        <p:nvPicPr>
          <p:cNvPr id="17" name="Afbeelding 16">
            <a:extLst>
              <a:ext uri="{FF2B5EF4-FFF2-40B4-BE49-F238E27FC236}">
                <a16:creationId xmlns:a16="http://schemas.microsoft.com/office/drawing/2014/main" id="{0314A02F-C418-4884-B385-6B9B0658F2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375" y="0"/>
            <a:ext cx="5026824" cy="5143500"/>
          </a:xfrm>
          <a:prstGeom prst="rect">
            <a:avLst/>
          </a:prstGeom>
        </p:spPr>
      </p:pic>
      <p:sp>
        <p:nvSpPr>
          <p:cNvPr id="19" name="Tijdelijke aanduiding voor afbeelding 18">
            <a:extLst>
              <a:ext uri="{FF2B5EF4-FFF2-40B4-BE49-F238E27FC236}">
                <a16:creationId xmlns:a16="http://schemas.microsoft.com/office/drawing/2014/main" id="{E9457066-DC45-4B70-9D09-3676339BCBE6}"/>
              </a:ext>
            </a:extLst>
          </p:cNvPr>
          <p:cNvSpPr>
            <a:spLocks noGrp="1"/>
          </p:cNvSpPr>
          <p:nvPr>
            <p:ph type="pic" idx="14"/>
          </p:nvPr>
        </p:nvSpPr>
        <p:spPr/>
      </p:sp>
      <p:cxnSp>
        <p:nvCxnSpPr>
          <p:cNvPr id="24" name="Rechte verbindingslijn 23">
            <a:extLst>
              <a:ext uri="{FF2B5EF4-FFF2-40B4-BE49-F238E27FC236}">
                <a16:creationId xmlns:a16="http://schemas.microsoft.com/office/drawing/2014/main" id="{2D5909B3-9407-4240-AF35-056B56FC56F4}"/>
              </a:ext>
            </a:extLst>
          </p:cNvPr>
          <p:cNvCxnSpPr>
            <a:cxnSpLocks/>
          </p:cNvCxnSpPr>
          <p:nvPr/>
        </p:nvCxnSpPr>
        <p:spPr>
          <a:xfrm>
            <a:off x="4693449" y="-161925"/>
            <a:ext cx="0" cy="58578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290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nl-NL" noProof="1"/>
              <a:t>heijmansnl</a:t>
            </a:r>
          </a:p>
        </p:txBody>
      </p:sp>
      <p:sp>
        <p:nvSpPr>
          <p:cNvPr id="3" name="Text Placeholder 2"/>
          <p:cNvSpPr>
            <a:spLocks noGrp="1"/>
          </p:cNvSpPr>
          <p:nvPr>
            <p:ph type="body" idx="10"/>
          </p:nvPr>
        </p:nvSpPr>
        <p:spPr/>
        <p:txBody>
          <a:bodyPr/>
          <a:lstStyle/>
          <a:p>
            <a:r>
              <a:rPr lang="en-US" noProof="1"/>
              <a:t>@heijmansnl</a:t>
            </a:r>
            <a:endParaRPr lang="nl-NL" noProof="1"/>
          </a:p>
        </p:txBody>
      </p:sp>
      <p:sp>
        <p:nvSpPr>
          <p:cNvPr id="4" name="Text Placeholder 3"/>
          <p:cNvSpPr>
            <a:spLocks noGrp="1"/>
          </p:cNvSpPr>
          <p:nvPr>
            <p:ph type="body" idx="11"/>
          </p:nvPr>
        </p:nvSpPr>
        <p:spPr/>
        <p:txBody>
          <a:bodyPr/>
          <a:lstStyle/>
          <a:p>
            <a:r>
              <a:rPr lang="en-US" noProof="1"/>
              <a:t>heijmans</a:t>
            </a:r>
            <a:endParaRPr lang="nl-NL" noProof="1"/>
          </a:p>
        </p:txBody>
      </p:sp>
      <p:sp>
        <p:nvSpPr>
          <p:cNvPr id="5" name="Text Placeholder 4"/>
          <p:cNvSpPr>
            <a:spLocks noGrp="1"/>
          </p:cNvSpPr>
          <p:nvPr>
            <p:ph type="body" idx="12"/>
          </p:nvPr>
        </p:nvSpPr>
        <p:spPr/>
        <p:txBody>
          <a:bodyPr/>
          <a:lstStyle/>
          <a:p>
            <a:r>
              <a:rPr lang="en-US" noProof="1"/>
              <a:t>heijmansnl</a:t>
            </a:r>
          </a:p>
        </p:txBody>
      </p:sp>
    </p:spTree>
    <p:extLst>
      <p:ext uri="{BB962C8B-B14F-4D97-AF65-F5344CB8AC3E}">
        <p14:creationId xmlns:p14="http://schemas.microsoft.com/office/powerpoint/2010/main" val="1746115424"/>
      </p:ext>
    </p:extLst>
  </p:cSld>
  <p:clrMapOvr>
    <a:masterClrMapping/>
  </p:clrMapOvr>
</p:sld>
</file>

<file path=ppt/theme/theme1.xml><?xml version="1.0" encoding="utf-8"?>
<a:theme xmlns:a="http://schemas.openxmlformats.org/drawingml/2006/main" name="Office Theme">
  <a:themeElements>
    <a:clrScheme name="Heijmans_kleuren">
      <a:dk1>
        <a:sysClr val="windowText" lastClr="000000"/>
      </a:dk1>
      <a:lt1>
        <a:sysClr val="window" lastClr="FFFFFF"/>
      </a:lt1>
      <a:dk2>
        <a:srgbClr val="111F39"/>
      </a:dk2>
      <a:lt2>
        <a:srgbClr val="E7E6E6"/>
      </a:lt2>
      <a:accent1>
        <a:srgbClr val="FEB900"/>
      </a:accent1>
      <a:accent2>
        <a:srgbClr val="B4C5CC"/>
      </a:accent2>
      <a:accent3>
        <a:srgbClr val="A4B3BB"/>
      </a:accent3>
      <a:accent4>
        <a:srgbClr val="E30613"/>
      </a:accent4>
      <a:accent5>
        <a:srgbClr val="5B9BD5"/>
      </a:accent5>
      <a:accent6>
        <a:srgbClr val="70AD47"/>
      </a:accent6>
      <a:hlink>
        <a:srgbClr val="111F39"/>
      </a:hlink>
      <a:folHlink>
        <a:srgbClr val="111F39"/>
      </a:folHlink>
    </a:clrScheme>
    <a:fontScheme name="Lucida">
      <a:majorFont>
        <a:latin typeface="Lucida Sans Halfvet"/>
        <a:ea typeface=""/>
        <a:cs typeface=""/>
      </a:majorFont>
      <a:minorFont>
        <a:latin typeface="Lucida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ijmans_basis_v05" id="{5E376CBB-771B-1D43-85A0-7199C3205826}" vid="{C693B77D-CC94-B048-BF6D-F73BCB609F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47E299C1E6BE41BA5C4E993CBAABCD" ma:contentTypeVersion="0" ma:contentTypeDescription="Een nieuw document maken." ma:contentTypeScope="" ma:versionID="fc26d2f91bc4c86eb1697979a14c03fb">
  <xsd:schema xmlns:xsd="http://www.w3.org/2001/XMLSchema" xmlns:xs="http://www.w3.org/2001/XMLSchema" xmlns:p="http://schemas.microsoft.com/office/2006/metadata/properties" targetNamespace="http://schemas.microsoft.com/office/2006/metadata/properties" ma:root="true" ma:fieldsID="1b10c9f0b038841e31f927b16ccaa7c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0B8E853-179D-4FA3-B7F3-CA5ECD289F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BF6A056-8333-4B52-8A84-7A5A3F883AC0}">
  <ds:schemaRefs>
    <ds:schemaRef ds:uri="http://schemas.microsoft.com/sharepoint/v3/contenttype/forms"/>
  </ds:schemaRefs>
</ds:datastoreItem>
</file>

<file path=customXml/itemProps3.xml><?xml version="1.0" encoding="utf-8"?>
<ds:datastoreItem xmlns:ds="http://schemas.openxmlformats.org/officeDocument/2006/customXml" ds:itemID="{21A0AC4C-B001-47E2-BCF7-D2359EDE8EED}">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Heijmans_basis_v05</Template>
  <TotalTime>7193</TotalTime>
  <Words>3426</Words>
  <Application>Microsoft Office PowerPoint</Application>
  <PresentationFormat>Diavoorstelling (16:9)</PresentationFormat>
  <Paragraphs>387</Paragraphs>
  <Slides>37</Slides>
  <Notes>35</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37</vt:i4>
      </vt:variant>
    </vt:vector>
  </HeadingPairs>
  <TitlesOfParts>
    <vt:vector size="44" baseType="lpstr">
      <vt:lpstr>ＭＳ Ｐゴシック</vt:lpstr>
      <vt:lpstr>.AppleSystemUIFont</vt:lpstr>
      <vt:lpstr>Arial</vt:lpstr>
      <vt:lpstr>Calibri</vt:lpstr>
      <vt:lpstr>Lucida Sans</vt:lpstr>
      <vt:lpstr>Lucida Sans Halfvet</vt:lpstr>
      <vt:lpstr>Office Theme</vt:lpstr>
      <vt:lpstr>Algemene Vergadering  van Aandeelhouders</vt:lpstr>
      <vt:lpstr>Heijmans jaarcijfers 2018</vt:lpstr>
      <vt:lpstr>Heijmans jaarcijfers 2018: positief resultaat over de gehele linie  </vt:lpstr>
      <vt:lpstr>PowerPoint-presentatie</vt:lpstr>
      <vt:lpstr>Kernpunten jaarcijfers</vt:lpstr>
      <vt:lpstr>Kerncijfers 2018</vt:lpstr>
      <vt:lpstr>Ontwikkeling per sector</vt:lpstr>
      <vt:lpstr>Vastgoed: gezonde groei vanuit sterke marktpositie</vt:lpstr>
      <vt:lpstr>PowerPoint-presentatie</vt:lpstr>
      <vt:lpstr>Bouw &amp; Techniek: omslag utilitaire projecten, structureel herstel</vt:lpstr>
      <vt:lpstr>PowerPoint-presentatie</vt:lpstr>
      <vt:lpstr>PowerPoint-presentatie</vt:lpstr>
      <vt:lpstr>Infra: focus, voorspelbaarheid en beheerste ontwikkeling</vt:lpstr>
      <vt:lpstr>PowerPoint-presentatie</vt:lpstr>
      <vt:lpstr>Financieel</vt:lpstr>
      <vt:lpstr>PowerPoint-presentatie</vt:lpstr>
      <vt:lpstr>Versterkt commitment financiers</vt:lpstr>
      <vt:lpstr>Financiële convenanten</vt:lpstr>
      <vt:lpstr>Voortgang schuldreductie</vt:lpstr>
      <vt:lpstr>Voortgang schuldreductie</vt:lpstr>
      <vt:lpstr>Outlook: structureel winstgevend</vt:lpstr>
      <vt:lpstr>PowerPoint-presentatie</vt:lpstr>
      <vt:lpstr>PowerPoint-presentatie</vt:lpstr>
      <vt:lpstr>Strategie</vt:lpstr>
      <vt:lpstr>Langetermijn ambitie</vt:lpstr>
      <vt:lpstr>Makers van een gezonde leefomgeving</vt:lpstr>
      <vt:lpstr>Makers met  een geel hart</vt:lpstr>
      <vt:lpstr>PowerPoint-presentatie</vt:lpstr>
      <vt:lpstr>PowerPoint-presentatie</vt:lpstr>
      <vt:lpstr>Strategie 2023</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Manager/>
  <Company>Heijmans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Gebruiker</dc:creator>
  <cp:keywords/>
  <dc:description>Heijmans 16:9 presentatie - versie 1 - januari 2017_x000d_
Ontwerp: Fabrique_x000d_
Template: Ton Persoon</dc:description>
  <cp:lastModifiedBy>Swinkels-Verstappen, Marieke</cp:lastModifiedBy>
  <cp:revision>401</cp:revision>
  <cp:lastPrinted>2018-02-20T12:26:12Z</cp:lastPrinted>
  <dcterms:created xsi:type="dcterms:W3CDTF">2017-01-18T15:15:59Z</dcterms:created>
  <dcterms:modified xsi:type="dcterms:W3CDTF">2019-04-09T14:39:10Z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0x010100F447E299C1E6BE41BA5C4E993CBAABCD</vt:lpwstr>
  </property>
</Properties>
</file>